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58" r:id="rId15"/>
    <p:sldId id="271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60EE7-10BD-471B-8055-FCB15A18145E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8AABE-DEA4-44A7-B23C-7D3B2B268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8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2165838" y="3171429"/>
            <a:ext cx="78603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BCBDE95B-961D-44DD-81B0-31BCE068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38" y="1945947"/>
            <a:ext cx="7860325" cy="953933"/>
          </a:xfrm>
        </p:spPr>
        <p:txBody>
          <a:bodyPr anchor="b">
            <a:normAutofit/>
          </a:bodyPr>
          <a:lstStyle>
            <a:lvl1pPr algn="ctr">
              <a:defRPr sz="5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EB89C1DD-8977-4A6D-A539-6FFF542F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6407" y="3429000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56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6E8CEF-F190-482F-A76B-544DA184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6" y="5717388"/>
            <a:ext cx="1068454" cy="936000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098550"/>
            <a:ext cx="10850564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4A4912-06E1-4C7D-A317-F10D83D1AA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3" y="92700"/>
            <a:ext cx="2179895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6" y="1098550"/>
            <a:ext cx="5361598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310F3DF8-D3ED-4A78-80EB-4FE00FC877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4412" y="1098062"/>
            <a:ext cx="5426075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B270A9-B03F-4FA7-BECD-C4FACFC5B9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3" y="92700"/>
            <a:ext cx="2179895" cy="93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7DA9D5-AAFC-462B-806C-DB8E54228C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6" y="5717388"/>
            <a:ext cx="1068454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7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AutoShape 9690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85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91" name="Rectangle 9692"/>
          <p:cNvSpPr>
            <a:spLocks noChangeArrowheads="1"/>
          </p:cNvSpPr>
          <p:nvPr/>
        </p:nvSpPr>
        <p:spPr bwMode="auto">
          <a:xfrm>
            <a:off x="-1589" y="1"/>
            <a:ext cx="12187331" cy="6858023"/>
          </a:xfrm>
          <a:prstGeom prst="rect">
            <a:avLst/>
          </a:prstGeom>
          <a:solidFill>
            <a:srgbClr val="1136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892" name="Rectangle 9693"/>
          <p:cNvSpPr>
            <a:spLocks noChangeArrowheads="1"/>
          </p:cNvSpPr>
          <p:nvPr/>
        </p:nvSpPr>
        <p:spPr bwMode="auto">
          <a:xfrm>
            <a:off x="-1589" y="1"/>
            <a:ext cx="12187331" cy="685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93" name="Freeform 9694"/>
          <p:cNvSpPr>
            <a:spLocks/>
          </p:cNvSpPr>
          <p:nvPr/>
        </p:nvSpPr>
        <p:spPr bwMode="auto">
          <a:xfrm>
            <a:off x="3849716" y="5213368"/>
            <a:ext cx="4483134" cy="509589"/>
          </a:xfrm>
          <a:custGeom>
            <a:avLst/>
            <a:gdLst>
              <a:gd name="T0" fmla="*/ 2221 w 2354"/>
              <a:gd name="T1" fmla="*/ 0 h 268"/>
              <a:gd name="T2" fmla="*/ 133 w 2354"/>
              <a:gd name="T3" fmla="*/ 0 h 268"/>
              <a:gd name="T4" fmla="*/ 0 w 2354"/>
              <a:gd name="T5" fmla="*/ 134 h 268"/>
              <a:gd name="T6" fmla="*/ 133 w 2354"/>
              <a:gd name="T7" fmla="*/ 268 h 268"/>
              <a:gd name="T8" fmla="*/ 2221 w 2354"/>
              <a:gd name="T9" fmla="*/ 268 h 268"/>
              <a:gd name="T10" fmla="*/ 2354 w 2354"/>
              <a:gd name="T11" fmla="*/ 134 h 268"/>
              <a:gd name="T12" fmla="*/ 2221 w 2354"/>
              <a:gd name="T13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4" h="268">
                <a:moveTo>
                  <a:pt x="2221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60"/>
                  <a:pt x="0" y="134"/>
                </a:cubicBezTo>
                <a:cubicBezTo>
                  <a:pt x="0" y="208"/>
                  <a:pt x="60" y="268"/>
                  <a:pt x="133" y="268"/>
                </a:cubicBezTo>
                <a:cubicBezTo>
                  <a:pt x="2221" y="268"/>
                  <a:pt x="2221" y="268"/>
                  <a:pt x="2221" y="268"/>
                </a:cubicBezTo>
                <a:cubicBezTo>
                  <a:pt x="2294" y="268"/>
                  <a:pt x="2354" y="208"/>
                  <a:pt x="2354" y="134"/>
                </a:cubicBezTo>
                <a:cubicBezTo>
                  <a:pt x="2354" y="60"/>
                  <a:pt x="2294" y="0"/>
                  <a:pt x="2221" y="0"/>
                </a:cubicBezTo>
              </a:path>
            </a:pathLst>
          </a:custGeom>
          <a:solidFill>
            <a:srgbClr val="4B65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94" name="Freeform 9695"/>
          <p:cNvSpPr>
            <a:spLocks/>
          </p:cNvSpPr>
          <p:nvPr/>
        </p:nvSpPr>
        <p:spPr bwMode="auto">
          <a:xfrm>
            <a:off x="2917846" y="4169013"/>
            <a:ext cx="6348461" cy="1088806"/>
          </a:xfrm>
          <a:custGeom>
            <a:avLst/>
            <a:gdLst>
              <a:gd name="T0" fmla="*/ 3125 w 3334"/>
              <a:gd name="T1" fmla="*/ 416 h 416"/>
              <a:gd name="T2" fmla="*/ 209 w 3334"/>
              <a:gd name="T3" fmla="*/ 416 h 416"/>
              <a:gd name="T4" fmla="*/ 0 w 3334"/>
              <a:gd name="T5" fmla="*/ 208 h 416"/>
              <a:gd name="T6" fmla="*/ 209 w 3334"/>
              <a:gd name="T7" fmla="*/ 0 h 416"/>
              <a:gd name="T8" fmla="*/ 3125 w 3334"/>
              <a:gd name="T9" fmla="*/ 0 h 416"/>
              <a:gd name="T10" fmla="*/ 3334 w 3334"/>
              <a:gd name="T11" fmla="*/ 208 h 416"/>
              <a:gd name="T12" fmla="*/ 3125 w 3334"/>
              <a:gd name="T13" fmla="*/ 4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34" h="416">
                <a:moveTo>
                  <a:pt x="3125" y="416"/>
                </a:moveTo>
                <a:cubicBezTo>
                  <a:pt x="209" y="416"/>
                  <a:pt x="209" y="416"/>
                  <a:pt x="209" y="416"/>
                </a:cubicBezTo>
                <a:cubicBezTo>
                  <a:pt x="94" y="416"/>
                  <a:pt x="0" y="322"/>
                  <a:pt x="0" y="208"/>
                </a:cubicBezTo>
                <a:cubicBezTo>
                  <a:pt x="0" y="94"/>
                  <a:pt x="94" y="0"/>
                  <a:pt x="209" y="0"/>
                </a:cubicBezTo>
                <a:cubicBezTo>
                  <a:pt x="3125" y="0"/>
                  <a:pt x="3125" y="0"/>
                  <a:pt x="3125" y="0"/>
                </a:cubicBezTo>
                <a:cubicBezTo>
                  <a:pt x="3240" y="0"/>
                  <a:pt x="3334" y="94"/>
                  <a:pt x="3334" y="208"/>
                </a:cubicBezTo>
                <a:cubicBezTo>
                  <a:pt x="3334" y="322"/>
                  <a:pt x="3240" y="416"/>
                  <a:pt x="3125" y="416"/>
                </a:cubicBezTo>
                <a:close/>
              </a:path>
            </a:pathLst>
          </a:custGeom>
          <a:solidFill>
            <a:srgbClr val="19A3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97354" y="1001600"/>
            <a:ext cx="4191032" cy="3200411"/>
            <a:chOff x="3997354" y="1250955"/>
            <a:chExt cx="4191032" cy="3200411"/>
          </a:xfrm>
        </p:grpSpPr>
        <p:sp>
          <p:nvSpPr>
            <p:cNvPr id="19895" name="Freeform 9696"/>
            <p:cNvSpPr>
              <a:spLocks/>
            </p:cNvSpPr>
            <p:nvPr/>
          </p:nvSpPr>
          <p:spPr bwMode="auto">
            <a:xfrm>
              <a:off x="6962827" y="1554169"/>
              <a:ext cx="911232" cy="852490"/>
            </a:xfrm>
            <a:custGeom>
              <a:avLst/>
              <a:gdLst>
                <a:gd name="T0" fmla="*/ 197 w 479"/>
                <a:gd name="T1" fmla="*/ 0 h 447"/>
                <a:gd name="T2" fmla="*/ 14 w 479"/>
                <a:gd name="T3" fmla="*/ 96 h 447"/>
                <a:gd name="T4" fmla="*/ 6 w 479"/>
                <a:gd name="T5" fmla="*/ 123 h 447"/>
                <a:gd name="T6" fmla="*/ 165 w 479"/>
                <a:gd name="T7" fmla="*/ 426 h 447"/>
                <a:gd name="T8" fmla="*/ 230 w 479"/>
                <a:gd name="T9" fmla="*/ 447 h 447"/>
                <a:gd name="T10" fmla="*/ 465 w 479"/>
                <a:gd name="T11" fmla="*/ 323 h 447"/>
                <a:gd name="T12" fmla="*/ 474 w 479"/>
                <a:gd name="T13" fmla="*/ 295 h 447"/>
                <a:gd name="T14" fmla="*/ 338 w 479"/>
                <a:gd name="T15" fmla="*/ 37 h 447"/>
                <a:gd name="T16" fmla="*/ 197 w 479"/>
                <a:gd name="T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447">
                  <a:moveTo>
                    <a:pt x="197" y="0"/>
                  </a:moveTo>
                  <a:cubicBezTo>
                    <a:pt x="14" y="96"/>
                    <a:pt x="14" y="96"/>
                    <a:pt x="14" y="96"/>
                  </a:cubicBezTo>
                  <a:cubicBezTo>
                    <a:pt x="4" y="101"/>
                    <a:pt x="0" y="114"/>
                    <a:pt x="6" y="123"/>
                  </a:cubicBezTo>
                  <a:cubicBezTo>
                    <a:pt x="165" y="426"/>
                    <a:pt x="165" y="426"/>
                    <a:pt x="165" y="426"/>
                  </a:cubicBezTo>
                  <a:cubicBezTo>
                    <a:pt x="230" y="447"/>
                    <a:pt x="230" y="447"/>
                    <a:pt x="230" y="447"/>
                  </a:cubicBezTo>
                  <a:cubicBezTo>
                    <a:pt x="465" y="323"/>
                    <a:pt x="465" y="323"/>
                    <a:pt x="465" y="323"/>
                  </a:cubicBezTo>
                  <a:cubicBezTo>
                    <a:pt x="475" y="317"/>
                    <a:pt x="479" y="305"/>
                    <a:pt x="474" y="295"/>
                  </a:cubicBezTo>
                  <a:cubicBezTo>
                    <a:pt x="338" y="37"/>
                    <a:pt x="338" y="37"/>
                    <a:pt x="338" y="37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6" name="Freeform 9697"/>
            <p:cNvSpPr>
              <a:spLocks/>
            </p:cNvSpPr>
            <p:nvPr/>
          </p:nvSpPr>
          <p:spPr bwMode="auto">
            <a:xfrm>
              <a:off x="7235879" y="1554169"/>
              <a:ext cx="638180" cy="744540"/>
            </a:xfrm>
            <a:custGeom>
              <a:avLst/>
              <a:gdLst>
                <a:gd name="T0" fmla="*/ 53 w 335"/>
                <a:gd name="T1" fmla="*/ 0 h 391"/>
                <a:gd name="T2" fmla="*/ 0 w 335"/>
                <a:gd name="T3" fmla="*/ 28 h 391"/>
                <a:gd name="T4" fmla="*/ 191 w 335"/>
                <a:gd name="T5" fmla="*/ 391 h 391"/>
                <a:gd name="T6" fmla="*/ 321 w 335"/>
                <a:gd name="T7" fmla="*/ 323 h 391"/>
                <a:gd name="T8" fmla="*/ 330 w 335"/>
                <a:gd name="T9" fmla="*/ 295 h 391"/>
                <a:gd name="T10" fmla="*/ 194 w 335"/>
                <a:gd name="T11" fmla="*/ 37 h 391"/>
                <a:gd name="T12" fmla="*/ 53 w 335"/>
                <a:gd name="T1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391">
                  <a:moveTo>
                    <a:pt x="53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321" y="323"/>
                    <a:pt x="321" y="323"/>
                    <a:pt x="321" y="323"/>
                  </a:cubicBezTo>
                  <a:cubicBezTo>
                    <a:pt x="331" y="317"/>
                    <a:pt x="335" y="305"/>
                    <a:pt x="330" y="295"/>
                  </a:cubicBezTo>
                  <a:cubicBezTo>
                    <a:pt x="194" y="37"/>
                    <a:pt x="194" y="37"/>
                    <a:pt x="194" y="37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7" name="Freeform 9698"/>
            <p:cNvSpPr>
              <a:spLocks/>
            </p:cNvSpPr>
            <p:nvPr/>
          </p:nvSpPr>
          <p:spPr bwMode="auto">
            <a:xfrm>
              <a:off x="7053315" y="1704982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8" name="Freeform 9699"/>
            <p:cNvSpPr>
              <a:spLocks/>
            </p:cNvSpPr>
            <p:nvPr/>
          </p:nvSpPr>
          <p:spPr bwMode="auto">
            <a:xfrm>
              <a:off x="7081890" y="1760544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9" name="Freeform 9700"/>
            <p:cNvSpPr>
              <a:spLocks/>
            </p:cNvSpPr>
            <p:nvPr/>
          </p:nvSpPr>
          <p:spPr bwMode="auto">
            <a:xfrm>
              <a:off x="7110466" y="1812932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0" name="Freeform 9701"/>
            <p:cNvSpPr>
              <a:spLocks/>
            </p:cNvSpPr>
            <p:nvPr/>
          </p:nvSpPr>
          <p:spPr bwMode="auto">
            <a:xfrm>
              <a:off x="7139041" y="1868495"/>
              <a:ext cx="227014" cy="141288"/>
            </a:xfrm>
            <a:custGeom>
              <a:avLst/>
              <a:gdLst>
                <a:gd name="T0" fmla="*/ 143 w 143"/>
                <a:gd name="T1" fmla="*/ 19 h 89"/>
                <a:gd name="T2" fmla="*/ 11 w 143"/>
                <a:gd name="T3" fmla="*/ 89 h 89"/>
                <a:gd name="T4" fmla="*/ 0 w 143"/>
                <a:gd name="T5" fmla="*/ 69 h 89"/>
                <a:gd name="T6" fmla="*/ 132 w 143"/>
                <a:gd name="T7" fmla="*/ 0 h 89"/>
                <a:gd name="T8" fmla="*/ 143 w 14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19"/>
                  </a:moveTo>
                  <a:lnTo>
                    <a:pt x="11" y="89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1" name="Freeform 9702"/>
            <p:cNvSpPr>
              <a:spLocks/>
            </p:cNvSpPr>
            <p:nvPr/>
          </p:nvSpPr>
          <p:spPr bwMode="auto">
            <a:xfrm>
              <a:off x="7167616" y="1922470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2" name="Freeform 9703"/>
            <p:cNvSpPr>
              <a:spLocks/>
            </p:cNvSpPr>
            <p:nvPr/>
          </p:nvSpPr>
          <p:spPr bwMode="auto">
            <a:xfrm>
              <a:off x="7196191" y="197803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3" name="Freeform 9704"/>
            <p:cNvSpPr>
              <a:spLocks/>
            </p:cNvSpPr>
            <p:nvPr/>
          </p:nvSpPr>
          <p:spPr bwMode="auto">
            <a:xfrm>
              <a:off x="7226354" y="2035183"/>
              <a:ext cx="227014" cy="139700"/>
            </a:xfrm>
            <a:custGeom>
              <a:avLst/>
              <a:gdLst>
                <a:gd name="T0" fmla="*/ 143 w 143"/>
                <a:gd name="T1" fmla="*/ 19 h 88"/>
                <a:gd name="T2" fmla="*/ 11 w 143"/>
                <a:gd name="T3" fmla="*/ 88 h 88"/>
                <a:gd name="T4" fmla="*/ 0 w 143"/>
                <a:gd name="T5" fmla="*/ 68 h 88"/>
                <a:gd name="T6" fmla="*/ 132 w 143"/>
                <a:gd name="T7" fmla="*/ 0 h 88"/>
                <a:gd name="T8" fmla="*/ 143 w 143"/>
                <a:gd name="T9" fmla="*/ 1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19"/>
                  </a:moveTo>
                  <a:lnTo>
                    <a:pt x="11" y="88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4" name="Freeform 9705"/>
            <p:cNvSpPr>
              <a:spLocks/>
            </p:cNvSpPr>
            <p:nvPr/>
          </p:nvSpPr>
          <p:spPr bwMode="auto">
            <a:xfrm>
              <a:off x="7253342" y="2085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5" name="Freeform 9706"/>
            <p:cNvSpPr>
              <a:spLocks/>
            </p:cNvSpPr>
            <p:nvPr/>
          </p:nvSpPr>
          <p:spPr bwMode="auto">
            <a:xfrm>
              <a:off x="7281917" y="2139958"/>
              <a:ext cx="227014" cy="139700"/>
            </a:xfrm>
            <a:custGeom>
              <a:avLst/>
              <a:gdLst>
                <a:gd name="T0" fmla="*/ 143 w 143"/>
                <a:gd name="T1" fmla="*/ 20 h 88"/>
                <a:gd name="T2" fmla="*/ 11 w 143"/>
                <a:gd name="T3" fmla="*/ 88 h 88"/>
                <a:gd name="T4" fmla="*/ 0 w 143"/>
                <a:gd name="T5" fmla="*/ 69 h 88"/>
                <a:gd name="T6" fmla="*/ 132 w 143"/>
                <a:gd name="T7" fmla="*/ 0 h 88"/>
                <a:gd name="T8" fmla="*/ 143 w 143"/>
                <a:gd name="T9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20"/>
                  </a:moveTo>
                  <a:lnTo>
                    <a:pt x="11" y="88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6" name="Freeform 9707"/>
            <p:cNvSpPr>
              <a:spLocks/>
            </p:cNvSpPr>
            <p:nvPr/>
          </p:nvSpPr>
          <p:spPr bwMode="auto">
            <a:xfrm>
              <a:off x="7308905" y="2190758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7" name="Freeform 9708"/>
            <p:cNvSpPr>
              <a:spLocks/>
            </p:cNvSpPr>
            <p:nvPr/>
          </p:nvSpPr>
          <p:spPr bwMode="auto">
            <a:xfrm>
              <a:off x="7300967" y="1598619"/>
              <a:ext cx="188914" cy="122238"/>
            </a:xfrm>
            <a:custGeom>
              <a:avLst/>
              <a:gdLst>
                <a:gd name="T0" fmla="*/ 119 w 119"/>
                <a:gd name="T1" fmla="*/ 20 h 77"/>
                <a:gd name="T2" fmla="*/ 11 w 119"/>
                <a:gd name="T3" fmla="*/ 77 h 77"/>
                <a:gd name="T4" fmla="*/ 0 w 119"/>
                <a:gd name="T5" fmla="*/ 56 h 77"/>
                <a:gd name="T6" fmla="*/ 108 w 119"/>
                <a:gd name="T7" fmla="*/ 0 h 77"/>
                <a:gd name="T8" fmla="*/ 119 w 119"/>
                <a:gd name="T9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7">
                  <a:moveTo>
                    <a:pt x="119" y="20"/>
                  </a:moveTo>
                  <a:lnTo>
                    <a:pt x="11" y="77"/>
                  </a:lnTo>
                  <a:lnTo>
                    <a:pt x="0" y="56"/>
                  </a:lnTo>
                  <a:lnTo>
                    <a:pt x="108" y="0"/>
                  </a:lnTo>
                  <a:lnTo>
                    <a:pt x="119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8" name="Freeform 9709"/>
            <p:cNvSpPr>
              <a:spLocks/>
            </p:cNvSpPr>
            <p:nvPr/>
          </p:nvSpPr>
          <p:spPr bwMode="auto">
            <a:xfrm>
              <a:off x="7331130" y="1631956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9" name="Freeform 9710"/>
            <p:cNvSpPr>
              <a:spLocks/>
            </p:cNvSpPr>
            <p:nvPr/>
          </p:nvSpPr>
          <p:spPr bwMode="auto">
            <a:xfrm>
              <a:off x="7359705" y="1687519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0" name="Freeform 9711"/>
            <p:cNvSpPr>
              <a:spLocks/>
            </p:cNvSpPr>
            <p:nvPr/>
          </p:nvSpPr>
          <p:spPr bwMode="auto">
            <a:xfrm>
              <a:off x="7388280" y="1741494"/>
              <a:ext cx="225427" cy="142875"/>
            </a:xfrm>
            <a:custGeom>
              <a:avLst/>
              <a:gdLst>
                <a:gd name="T0" fmla="*/ 142 w 142"/>
                <a:gd name="T1" fmla="*/ 20 h 90"/>
                <a:gd name="T2" fmla="*/ 10 w 142"/>
                <a:gd name="T3" fmla="*/ 90 h 90"/>
                <a:gd name="T4" fmla="*/ 0 w 142"/>
                <a:gd name="T5" fmla="*/ 69 h 90"/>
                <a:gd name="T6" fmla="*/ 132 w 142"/>
                <a:gd name="T7" fmla="*/ 0 h 90"/>
                <a:gd name="T8" fmla="*/ 142 w 142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2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1" name="Freeform 9712"/>
            <p:cNvSpPr>
              <a:spLocks/>
            </p:cNvSpPr>
            <p:nvPr/>
          </p:nvSpPr>
          <p:spPr bwMode="auto">
            <a:xfrm>
              <a:off x="7416855" y="1793882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2" name="Freeform 9713"/>
            <p:cNvSpPr>
              <a:spLocks/>
            </p:cNvSpPr>
            <p:nvPr/>
          </p:nvSpPr>
          <p:spPr bwMode="auto">
            <a:xfrm>
              <a:off x="7445431" y="184944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3" name="Freeform 9714"/>
            <p:cNvSpPr>
              <a:spLocks/>
            </p:cNvSpPr>
            <p:nvPr/>
          </p:nvSpPr>
          <p:spPr bwMode="auto">
            <a:xfrm>
              <a:off x="7474006" y="190659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4" name="Freeform 9715"/>
            <p:cNvSpPr>
              <a:spLocks/>
            </p:cNvSpPr>
            <p:nvPr/>
          </p:nvSpPr>
          <p:spPr bwMode="auto">
            <a:xfrm>
              <a:off x="7502581" y="1958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5" name="Freeform 9716"/>
            <p:cNvSpPr>
              <a:spLocks/>
            </p:cNvSpPr>
            <p:nvPr/>
          </p:nvSpPr>
          <p:spPr bwMode="auto">
            <a:xfrm>
              <a:off x="7529569" y="2011370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6" name="Freeform 9717"/>
            <p:cNvSpPr>
              <a:spLocks/>
            </p:cNvSpPr>
            <p:nvPr/>
          </p:nvSpPr>
          <p:spPr bwMode="auto">
            <a:xfrm>
              <a:off x="7558144" y="2063758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0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7" name="Freeform 9718"/>
            <p:cNvSpPr>
              <a:spLocks/>
            </p:cNvSpPr>
            <p:nvPr/>
          </p:nvSpPr>
          <p:spPr bwMode="auto">
            <a:xfrm>
              <a:off x="7389868" y="1606556"/>
              <a:ext cx="215902" cy="153988"/>
            </a:xfrm>
            <a:custGeom>
              <a:avLst/>
              <a:gdLst>
                <a:gd name="T0" fmla="*/ 0 w 113"/>
                <a:gd name="T1" fmla="*/ 0 h 81"/>
                <a:gd name="T2" fmla="*/ 23 w 113"/>
                <a:gd name="T3" fmla="*/ 50 h 81"/>
                <a:gd name="T4" fmla="*/ 60 w 113"/>
                <a:gd name="T5" fmla="*/ 60 h 81"/>
                <a:gd name="T6" fmla="*/ 113 w 113"/>
                <a:gd name="T7" fmla="*/ 10 h 81"/>
                <a:gd name="T8" fmla="*/ 0 w 11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1">
                  <a:moveTo>
                    <a:pt x="0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31" y="81"/>
                    <a:pt x="60" y="60"/>
                  </a:cubicBezTo>
                  <a:cubicBezTo>
                    <a:pt x="113" y="10"/>
                    <a:pt x="113" y="10"/>
                    <a:pt x="113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8" name="Freeform 9719"/>
            <p:cNvSpPr>
              <a:spLocks/>
            </p:cNvSpPr>
            <p:nvPr/>
          </p:nvSpPr>
          <p:spPr bwMode="auto">
            <a:xfrm>
              <a:off x="7337480" y="1554169"/>
              <a:ext cx="268290" cy="192088"/>
            </a:xfrm>
            <a:custGeom>
              <a:avLst/>
              <a:gdLst>
                <a:gd name="T0" fmla="*/ 0 w 141"/>
                <a:gd name="T1" fmla="*/ 0 h 101"/>
                <a:gd name="T2" fmla="*/ 22 w 141"/>
                <a:gd name="T3" fmla="*/ 65 h 101"/>
                <a:gd name="T4" fmla="*/ 68 w 141"/>
                <a:gd name="T5" fmla="*/ 81 h 101"/>
                <a:gd name="T6" fmla="*/ 141 w 141"/>
                <a:gd name="T7" fmla="*/ 37 h 101"/>
                <a:gd name="T8" fmla="*/ 0 w 141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1">
                  <a:moveTo>
                    <a:pt x="0" y="0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31" y="101"/>
                    <a:pt x="68" y="81"/>
                  </a:cubicBezTo>
                  <a:cubicBezTo>
                    <a:pt x="141" y="37"/>
                    <a:pt x="141" y="37"/>
                    <a:pt x="141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9" name="Freeform 9720"/>
            <p:cNvSpPr>
              <a:spLocks/>
            </p:cNvSpPr>
            <p:nvPr/>
          </p:nvSpPr>
          <p:spPr bwMode="auto">
            <a:xfrm>
              <a:off x="7342242" y="2314584"/>
              <a:ext cx="57150" cy="92075"/>
            </a:xfrm>
            <a:custGeom>
              <a:avLst/>
              <a:gdLst>
                <a:gd name="T0" fmla="*/ 1 w 30"/>
                <a:gd name="T1" fmla="*/ 11 h 48"/>
                <a:gd name="T2" fmla="*/ 25 w 30"/>
                <a:gd name="T3" fmla="*/ 14 h 48"/>
                <a:gd name="T4" fmla="*/ 30 w 30"/>
                <a:gd name="T5" fmla="*/ 48 h 48"/>
                <a:gd name="T6" fmla="*/ 0 w 30"/>
                <a:gd name="T7" fmla="*/ 26 h 48"/>
                <a:gd name="T8" fmla="*/ 1 w 30"/>
                <a:gd name="T9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8">
                  <a:moveTo>
                    <a:pt x="1" y="11"/>
                  </a:moveTo>
                  <a:cubicBezTo>
                    <a:pt x="1" y="11"/>
                    <a:pt x="21" y="0"/>
                    <a:pt x="25" y="1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0" name="Freeform 9721"/>
            <p:cNvSpPr>
              <a:spLocks/>
            </p:cNvSpPr>
            <p:nvPr/>
          </p:nvSpPr>
          <p:spPr bwMode="auto">
            <a:xfrm>
              <a:off x="7277154" y="2316171"/>
              <a:ext cx="122238" cy="90488"/>
            </a:xfrm>
            <a:custGeom>
              <a:avLst/>
              <a:gdLst>
                <a:gd name="T0" fmla="*/ 0 w 65"/>
                <a:gd name="T1" fmla="*/ 26 h 47"/>
                <a:gd name="T2" fmla="*/ 29 w 65"/>
                <a:gd name="T3" fmla="*/ 8 h 47"/>
                <a:gd name="T4" fmla="*/ 50 w 65"/>
                <a:gd name="T5" fmla="*/ 15 h 47"/>
                <a:gd name="T6" fmla="*/ 65 w 65"/>
                <a:gd name="T7" fmla="*/ 47 h 47"/>
                <a:gd name="T8" fmla="*/ 0 w 65"/>
                <a:gd name="T9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7">
                  <a:moveTo>
                    <a:pt x="0" y="26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43" y="0"/>
                    <a:pt x="50" y="15"/>
                  </a:cubicBezTo>
                  <a:cubicBezTo>
                    <a:pt x="65" y="47"/>
                    <a:pt x="65" y="47"/>
                    <a:pt x="65" y="4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1" name="Freeform 9722"/>
            <p:cNvSpPr>
              <a:spLocks/>
            </p:cNvSpPr>
            <p:nvPr/>
          </p:nvSpPr>
          <p:spPr bwMode="auto">
            <a:xfrm>
              <a:off x="4545046" y="2173296"/>
              <a:ext cx="3273450" cy="2278070"/>
            </a:xfrm>
            <a:custGeom>
              <a:avLst/>
              <a:gdLst>
                <a:gd name="T0" fmla="*/ 951 w 1719"/>
                <a:gd name="T1" fmla="*/ 0 h 1196"/>
                <a:gd name="T2" fmla="*/ 868 w 1719"/>
                <a:gd name="T3" fmla="*/ 176 h 1196"/>
                <a:gd name="T4" fmla="*/ 735 w 1719"/>
                <a:gd name="T5" fmla="*/ 0 h 1196"/>
                <a:gd name="T6" fmla="*/ 0 w 1719"/>
                <a:gd name="T7" fmla="*/ 0 h 1196"/>
                <a:gd name="T8" fmla="*/ 0 w 1719"/>
                <a:gd name="T9" fmla="*/ 1196 h 1196"/>
                <a:gd name="T10" fmla="*/ 1719 w 1719"/>
                <a:gd name="T11" fmla="*/ 1196 h 1196"/>
                <a:gd name="T12" fmla="*/ 1719 w 1719"/>
                <a:gd name="T13" fmla="*/ 0 h 1196"/>
                <a:gd name="T14" fmla="*/ 951 w 1719"/>
                <a:gd name="T1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9" h="1196">
                  <a:moveTo>
                    <a:pt x="951" y="0"/>
                  </a:moveTo>
                  <a:cubicBezTo>
                    <a:pt x="868" y="176"/>
                    <a:pt x="868" y="176"/>
                    <a:pt x="868" y="176"/>
                  </a:cubicBezTo>
                  <a:cubicBezTo>
                    <a:pt x="868" y="176"/>
                    <a:pt x="785" y="64"/>
                    <a:pt x="7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6"/>
                    <a:pt x="0" y="1196"/>
                    <a:pt x="0" y="1196"/>
                  </a:cubicBezTo>
                  <a:cubicBezTo>
                    <a:pt x="1719" y="1196"/>
                    <a:pt x="1719" y="1196"/>
                    <a:pt x="1719" y="1196"/>
                  </a:cubicBezTo>
                  <a:cubicBezTo>
                    <a:pt x="1719" y="0"/>
                    <a:pt x="1719" y="0"/>
                    <a:pt x="1719" y="0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2" name="Freeform 9723"/>
            <p:cNvSpPr>
              <a:spLocks/>
            </p:cNvSpPr>
            <p:nvPr/>
          </p:nvSpPr>
          <p:spPr bwMode="auto">
            <a:xfrm>
              <a:off x="4583146" y="2136783"/>
              <a:ext cx="3192487" cy="2284420"/>
            </a:xfrm>
            <a:custGeom>
              <a:avLst/>
              <a:gdLst>
                <a:gd name="T0" fmla="*/ 42 w 2011"/>
                <a:gd name="T1" fmla="*/ 0 h 1439"/>
                <a:gd name="T2" fmla="*/ 0 w 2011"/>
                <a:gd name="T3" fmla="*/ 42 h 1439"/>
                <a:gd name="T4" fmla="*/ 0 w 2011"/>
                <a:gd name="T5" fmla="*/ 1439 h 1439"/>
                <a:gd name="T6" fmla="*/ 2011 w 2011"/>
                <a:gd name="T7" fmla="*/ 1439 h 1439"/>
                <a:gd name="T8" fmla="*/ 2011 w 2011"/>
                <a:gd name="T9" fmla="*/ 64 h 1439"/>
                <a:gd name="T10" fmla="*/ 1964 w 2011"/>
                <a:gd name="T11" fmla="*/ 0 h 1439"/>
                <a:gd name="T12" fmla="*/ 1008 w 2011"/>
                <a:gd name="T13" fmla="*/ 252 h 1439"/>
                <a:gd name="T14" fmla="*/ 42 w 2011"/>
                <a:gd name="T1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1" h="1439">
                  <a:moveTo>
                    <a:pt x="42" y="0"/>
                  </a:moveTo>
                  <a:lnTo>
                    <a:pt x="0" y="42"/>
                  </a:lnTo>
                  <a:lnTo>
                    <a:pt x="0" y="1439"/>
                  </a:lnTo>
                  <a:lnTo>
                    <a:pt x="2011" y="1439"/>
                  </a:lnTo>
                  <a:lnTo>
                    <a:pt x="2011" y="64"/>
                  </a:lnTo>
                  <a:lnTo>
                    <a:pt x="1964" y="0"/>
                  </a:lnTo>
                  <a:lnTo>
                    <a:pt x="1008" y="25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3" name="Freeform 9724"/>
            <p:cNvSpPr>
              <a:spLocks/>
            </p:cNvSpPr>
            <p:nvPr/>
          </p:nvSpPr>
          <p:spPr bwMode="auto">
            <a:xfrm>
              <a:off x="4649822" y="2136783"/>
              <a:ext cx="3051198" cy="2236795"/>
            </a:xfrm>
            <a:custGeom>
              <a:avLst/>
              <a:gdLst>
                <a:gd name="T0" fmla="*/ 913 w 1602"/>
                <a:gd name="T1" fmla="*/ 0 h 1174"/>
                <a:gd name="T2" fmla="*/ 801 w 1602"/>
                <a:gd name="T3" fmla="*/ 145 h 1174"/>
                <a:gd name="T4" fmla="*/ 650 w 1602"/>
                <a:gd name="T5" fmla="*/ 0 h 1174"/>
                <a:gd name="T6" fmla="*/ 0 w 1602"/>
                <a:gd name="T7" fmla="*/ 0 h 1174"/>
                <a:gd name="T8" fmla="*/ 0 w 1602"/>
                <a:gd name="T9" fmla="*/ 1174 h 1174"/>
                <a:gd name="T10" fmla="*/ 1602 w 1602"/>
                <a:gd name="T11" fmla="*/ 1174 h 1174"/>
                <a:gd name="T12" fmla="*/ 1602 w 1602"/>
                <a:gd name="T13" fmla="*/ 0 h 1174"/>
                <a:gd name="T14" fmla="*/ 913 w 1602"/>
                <a:gd name="T15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1174">
                  <a:moveTo>
                    <a:pt x="913" y="0"/>
                  </a:moveTo>
                  <a:cubicBezTo>
                    <a:pt x="803" y="0"/>
                    <a:pt x="801" y="145"/>
                    <a:pt x="801" y="145"/>
                  </a:cubicBezTo>
                  <a:cubicBezTo>
                    <a:pt x="799" y="10"/>
                    <a:pt x="650" y="0"/>
                    <a:pt x="6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74"/>
                    <a:pt x="0" y="1174"/>
                    <a:pt x="0" y="1174"/>
                  </a:cubicBezTo>
                  <a:cubicBezTo>
                    <a:pt x="1602" y="1174"/>
                    <a:pt x="1602" y="1174"/>
                    <a:pt x="1602" y="1174"/>
                  </a:cubicBezTo>
                  <a:cubicBezTo>
                    <a:pt x="1602" y="0"/>
                    <a:pt x="1602" y="0"/>
                    <a:pt x="1602" y="0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4" name="Rectangle 9725"/>
            <p:cNvSpPr>
              <a:spLocks noChangeArrowheads="1"/>
            </p:cNvSpPr>
            <p:nvPr/>
          </p:nvSpPr>
          <p:spPr bwMode="auto">
            <a:xfrm>
              <a:off x="4737135" y="2244734"/>
              <a:ext cx="555629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5" name="Rectangle 9726"/>
            <p:cNvSpPr>
              <a:spLocks noChangeArrowheads="1"/>
            </p:cNvSpPr>
            <p:nvPr/>
          </p:nvSpPr>
          <p:spPr bwMode="auto">
            <a:xfrm>
              <a:off x="4737135" y="2354271"/>
              <a:ext cx="555629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6" name="Rectangle 9727"/>
            <p:cNvSpPr>
              <a:spLocks noChangeArrowheads="1"/>
            </p:cNvSpPr>
            <p:nvPr/>
          </p:nvSpPr>
          <p:spPr bwMode="auto">
            <a:xfrm>
              <a:off x="4737135" y="2927361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7" name="Rectangle 9728"/>
            <p:cNvSpPr>
              <a:spLocks noChangeArrowheads="1"/>
            </p:cNvSpPr>
            <p:nvPr/>
          </p:nvSpPr>
          <p:spPr bwMode="auto">
            <a:xfrm>
              <a:off x="4737135" y="3038486"/>
              <a:ext cx="48895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8" name="Rectangle 9729"/>
            <p:cNvSpPr>
              <a:spLocks noChangeArrowheads="1"/>
            </p:cNvSpPr>
            <p:nvPr/>
          </p:nvSpPr>
          <p:spPr bwMode="auto">
            <a:xfrm>
              <a:off x="4737135" y="3144849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9" name="Rectangle 9730"/>
            <p:cNvSpPr>
              <a:spLocks noChangeArrowheads="1"/>
            </p:cNvSpPr>
            <p:nvPr/>
          </p:nvSpPr>
          <p:spPr bwMode="auto">
            <a:xfrm>
              <a:off x="4737135" y="3249624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0" name="Rectangle 9731"/>
            <p:cNvSpPr>
              <a:spLocks noChangeArrowheads="1"/>
            </p:cNvSpPr>
            <p:nvPr/>
          </p:nvSpPr>
          <p:spPr bwMode="auto">
            <a:xfrm>
              <a:off x="4737135" y="246063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1" name="Rectangle 9732"/>
            <p:cNvSpPr>
              <a:spLocks noChangeArrowheads="1"/>
            </p:cNvSpPr>
            <p:nvPr/>
          </p:nvSpPr>
          <p:spPr bwMode="auto">
            <a:xfrm>
              <a:off x="4737135" y="25685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2" name="Rectangle 9733"/>
            <p:cNvSpPr>
              <a:spLocks noChangeArrowheads="1"/>
            </p:cNvSpPr>
            <p:nvPr/>
          </p:nvSpPr>
          <p:spPr bwMode="auto">
            <a:xfrm>
              <a:off x="4737135" y="267018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3" name="Rectangle 9734"/>
            <p:cNvSpPr>
              <a:spLocks noChangeArrowheads="1"/>
            </p:cNvSpPr>
            <p:nvPr/>
          </p:nvSpPr>
          <p:spPr bwMode="auto">
            <a:xfrm>
              <a:off x="4737135" y="27717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4" name="Rectangle 9735"/>
            <p:cNvSpPr>
              <a:spLocks noChangeArrowheads="1"/>
            </p:cNvSpPr>
            <p:nvPr/>
          </p:nvSpPr>
          <p:spPr bwMode="auto">
            <a:xfrm>
              <a:off x="4737135" y="3384562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5" name="Rectangle 9736"/>
            <p:cNvSpPr>
              <a:spLocks noChangeArrowheads="1"/>
            </p:cNvSpPr>
            <p:nvPr/>
          </p:nvSpPr>
          <p:spPr bwMode="auto">
            <a:xfrm>
              <a:off x="4737135" y="349727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6" name="Rectangle 9737"/>
            <p:cNvSpPr>
              <a:spLocks noChangeArrowheads="1"/>
            </p:cNvSpPr>
            <p:nvPr/>
          </p:nvSpPr>
          <p:spPr bwMode="auto">
            <a:xfrm>
              <a:off x="4737135" y="360205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7" name="Rectangle 9738"/>
            <p:cNvSpPr>
              <a:spLocks noChangeArrowheads="1"/>
            </p:cNvSpPr>
            <p:nvPr/>
          </p:nvSpPr>
          <p:spPr bwMode="auto">
            <a:xfrm>
              <a:off x="4981612" y="3711588"/>
              <a:ext cx="86519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8" name="Rectangle 9739"/>
            <p:cNvSpPr>
              <a:spLocks noChangeArrowheads="1"/>
            </p:cNvSpPr>
            <p:nvPr/>
          </p:nvSpPr>
          <p:spPr bwMode="auto">
            <a:xfrm>
              <a:off x="4737135" y="381160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9" name="Rectangle 9740"/>
            <p:cNvSpPr>
              <a:spLocks noChangeArrowheads="1"/>
            </p:cNvSpPr>
            <p:nvPr/>
          </p:nvSpPr>
          <p:spPr bwMode="auto">
            <a:xfrm>
              <a:off x="4737135" y="391796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0" name="Rectangle 9741"/>
            <p:cNvSpPr>
              <a:spLocks noChangeArrowheads="1"/>
            </p:cNvSpPr>
            <p:nvPr/>
          </p:nvSpPr>
          <p:spPr bwMode="auto">
            <a:xfrm>
              <a:off x="4737135" y="4022739"/>
              <a:ext cx="88424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1" name="Rectangle 9742"/>
            <p:cNvSpPr>
              <a:spLocks noChangeArrowheads="1"/>
            </p:cNvSpPr>
            <p:nvPr/>
          </p:nvSpPr>
          <p:spPr bwMode="auto">
            <a:xfrm>
              <a:off x="4737135" y="4132277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2" name="Rectangle 9743"/>
            <p:cNvSpPr>
              <a:spLocks noChangeArrowheads="1"/>
            </p:cNvSpPr>
            <p:nvPr/>
          </p:nvSpPr>
          <p:spPr bwMode="auto">
            <a:xfrm>
              <a:off x="4737135" y="4232290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3" name="Rectangle 9744"/>
            <p:cNvSpPr>
              <a:spLocks noChangeArrowheads="1"/>
            </p:cNvSpPr>
            <p:nvPr/>
          </p:nvSpPr>
          <p:spPr bwMode="auto">
            <a:xfrm>
              <a:off x="5292764" y="2908311"/>
              <a:ext cx="554042" cy="40322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4" name="Rectangle 9745"/>
            <p:cNvSpPr>
              <a:spLocks noChangeArrowheads="1"/>
            </p:cNvSpPr>
            <p:nvPr/>
          </p:nvSpPr>
          <p:spPr bwMode="auto">
            <a:xfrm>
              <a:off x="6496098" y="2266959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5" name="Rectangle 9746"/>
            <p:cNvSpPr>
              <a:spLocks noChangeArrowheads="1"/>
            </p:cNvSpPr>
            <p:nvPr/>
          </p:nvSpPr>
          <p:spPr bwMode="auto">
            <a:xfrm>
              <a:off x="6496098" y="2379671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6" name="Rectangle 9747"/>
            <p:cNvSpPr>
              <a:spLocks noChangeArrowheads="1"/>
            </p:cNvSpPr>
            <p:nvPr/>
          </p:nvSpPr>
          <p:spPr bwMode="auto">
            <a:xfrm>
              <a:off x="6496098" y="2484447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7" name="Rectangle 9748"/>
            <p:cNvSpPr>
              <a:spLocks noChangeArrowheads="1"/>
            </p:cNvSpPr>
            <p:nvPr/>
          </p:nvSpPr>
          <p:spPr bwMode="auto">
            <a:xfrm>
              <a:off x="6496098" y="2592397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8" name="Rectangle 9749"/>
            <p:cNvSpPr>
              <a:spLocks noChangeArrowheads="1"/>
            </p:cNvSpPr>
            <p:nvPr/>
          </p:nvSpPr>
          <p:spPr bwMode="auto">
            <a:xfrm>
              <a:off x="6496098" y="269399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9" name="Rectangle 9750"/>
            <p:cNvSpPr>
              <a:spLocks noChangeArrowheads="1"/>
            </p:cNvSpPr>
            <p:nvPr/>
          </p:nvSpPr>
          <p:spPr bwMode="auto">
            <a:xfrm>
              <a:off x="6496098" y="2797185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0" name="Rectangle 9751"/>
            <p:cNvSpPr>
              <a:spLocks noChangeArrowheads="1"/>
            </p:cNvSpPr>
            <p:nvPr/>
          </p:nvSpPr>
          <p:spPr bwMode="auto">
            <a:xfrm>
              <a:off x="6496098" y="3409962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1" name="Rectangle 9752"/>
            <p:cNvSpPr>
              <a:spLocks noChangeArrowheads="1"/>
            </p:cNvSpPr>
            <p:nvPr/>
          </p:nvSpPr>
          <p:spPr bwMode="auto">
            <a:xfrm>
              <a:off x="6496098" y="352108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2" name="Rectangle 9753"/>
            <p:cNvSpPr>
              <a:spLocks noChangeArrowheads="1"/>
            </p:cNvSpPr>
            <p:nvPr/>
          </p:nvSpPr>
          <p:spPr bwMode="auto">
            <a:xfrm>
              <a:off x="6496098" y="3627451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3" name="Rectangle 9754"/>
            <p:cNvSpPr>
              <a:spLocks noChangeArrowheads="1"/>
            </p:cNvSpPr>
            <p:nvPr/>
          </p:nvSpPr>
          <p:spPr bwMode="auto">
            <a:xfrm>
              <a:off x="6496098" y="4046552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4" name="Rectangle 9755"/>
            <p:cNvSpPr>
              <a:spLocks noChangeArrowheads="1"/>
            </p:cNvSpPr>
            <p:nvPr/>
          </p:nvSpPr>
          <p:spPr bwMode="auto">
            <a:xfrm>
              <a:off x="6496098" y="4154502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5" name="Rectangle 9756"/>
            <p:cNvSpPr>
              <a:spLocks noChangeArrowheads="1"/>
            </p:cNvSpPr>
            <p:nvPr/>
          </p:nvSpPr>
          <p:spPr bwMode="auto">
            <a:xfrm>
              <a:off x="6496098" y="4257690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6" name="Rectangle 9757"/>
            <p:cNvSpPr>
              <a:spLocks noChangeArrowheads="1"/>
            </p:cNvSpPr>
            <p:nvPr/>
          </p:nvSpPr>
          <p:spPr bwMode="auto">
            <a:xfrm>
              <a:off x="7086653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7" name="Rectangle 9758"/>
            <p:cNvSpPr>
              <a:spLocks noChangeArrowheads="1"/>
            </p:cNvSpPr>
            <p:nvPr/>
          </p:nvSpPr>
          <p:spPr bwMode="auto">
            <a:xfrm>
              <a:off x="6496098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8" name="Rectangle 9759"/>
            <p:cNvSpPr>
              <a:spLocks noChangeArrowheads="1"/>
            </p:cNvSpPr>
            <p:nvPr/>
          </p:nvSpPr>
          <p:spPr bwMode="auto">
            <a:xfrm>
              <a:off x="6496098" y="3740164"/>
              <a:ext cx="425453" cy="26987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9" name="Rectangle 9760"/>
            <p:cNvSpPr>
              <a:spLocks noChangeArrowheads="1"/>
            </p:cNvSpPr>
            <p:nvPr/>
          </p:nvSpPr>
          <p:spPr bwMode="auto">
            <a:xfrm>
              <a:off x="6967589" y="3740164"/>
              <a:ext cx="630242" cy="268288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0" name="Rectangle 9761"/>
            <p:cNvSpPr>
              <a:spLocks noChangeArrowheads="1"/>
            </p:cNvSpPr>
            <p:nvPr/>
          </p:nvSpPr>
          <p:spPr bwMode="auto">
            <a:xfrm>
              <a:off x="4002117" y="2265371"/>
              <a:ext cx="361953" cy="2095507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1" name="Rectangle 9762"/>
            <p:cNvSpPr>
              <a:spLocks noChangeArrowheads="1"/>
            </p:cNvSpPr>
            <p:nvPr/>
          </p:nvSpPr>
          <p:spPr bwMode="auto">
            <a:xfrm>
              <a:off x="3997354" y="2265371"/>
              <a:ext cx="138114" cy="209550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2" name="Rectangle 9763"/>
            <p:cNvSpPr>
              <a:spLocks noChangeArrowheads="1"/>
            </p:cNvSpPr>
            <p:nvPr/>
          </p:nvSpPr>
          <p:spPr bwMode="auto">
            <a:xfrm>
              <a:off x="4238656" y="230505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3" name="Rectangle 9764"/>
            <p:cNvSpPr>
              <a:spLocks noChangeArrowheads="1"/>
            </p:cNvSpPr>
            <p:nvPr/>
          </p:nvSpPr>
          <p:spPr bwMode="auto">
            <a:xfrm>
              <a:off x="4297394" y="233045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4" name="Rectangle 9765"/>
            <p:cNvSpPr>
              <a:spLocks noChangeArrowheads="1"/>
            </p:cNvSpPr>
            <p:nvPr/>
          </p:nvSpPr>
          <p:spPr bwMode="auto">
            <a:xfrm>
              <a:off x="4297394" y="23526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5" name="Rectangle 9766"/>
            <p:cNvSpPr>
              <a:spLocks noChangeArrowheads="1"/>
            </p:cNvSpPr>
            <p:nvPr/>
          </p:nvSpPr>
          <p:spPr bwMode="auto">
            <a:xfrm>
              <a:off x="4297394" y="23780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6" name="Rectangle 9767"/>
            <p:cNvSpPr>
              <a:spLocks noChangeArrowheads="1"/>
            </p:cNvSpPr>
            <p:nvPr/>
          </p:nvSpPr>
          <p:spPr bwMode="auto">
            <a:xfrm>
              <a:off x="4297394" y="240030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7" name="Rectangle 9768"/>
            <p:cNvSpPr>
              <a:spLocks noChangeArrowheads="1"/>
            </p:cNvSpPr>
            <p:nvPr/>
          </p:nvSpPr>
          <p:spPr bwMode="auto">
            <a:xfrm>
              <a:off x="4238656" y="242253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8" name="Rectangle 9769"/>
            <p:cNvSpPr>
              <a:spLocks noChangeArrowheads="1"/>
            </p:cNvSpPr>
            <p:nvPr/>
          </p:nvSpPr>
          <p:spPr bwMode="auto">
            <a:xfrm>
              <a:off x="4297394" y="244634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9" name="Rectangle 9770"/>
            <p:cNvSpPr>
              <a:spLocks noChangeArrowheads="1"/>
            </p:cNvSpPr>
            <p:nvPr/>
          </p:nvSpPr>
          <p:spPr bwMode="auto">
            <a:xfrm>
              <a:off x="4297394" y="2470159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0" name="Rectangle 9771"/>
            <p:cNvSpPr>
              <a:spLocks noChangeArrowheads="1"/>
            </p:cNvSpPr>
            <p:nvPr/>
          </p:nvSpPr>
          <p:spPr bwMode="auto">
            <a:xfrm>
              <a:off x="4297394" y="249397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1" name="Rectangle 9772"/>
            <p:cNvSpPr>
              <a:spLocks noChangeArrowheads="1"/>
            </p:cNvSpPr>
            <p:nvPr/>
          </p:nvSpPr>
          <p:spPr bwMode="auto">
            <a:xfrm>
              <a:off x="4297394" y="2517784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2" name="Rectangle 9773"/>
            <p:cNvSpPr>
              <a:spLocks noChangeArrowheads="1"/>
            </p:cNvSpPr>
            <p:nvPr/>
          </p:nvSpPr>
          <p:spPr bwMode="auto">
            <a:xfrm>
              <a:off x="4238656" y="2541597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3" name="Rectangle 9774"/>
            <p:cNvSpPr>
              <a:spLocks noChangeArrowheads="1"/>
            </p:cNvSpPr>
            <p:nvPr/>
          </p:nvSpPr>
          <p:spPr bwMode="auto">
            <a:xfrm>
              <a:off x="4297394" y="256382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4" name="Rectangle 9775"/>
            <p:cNvSpPr>
              <a:spLocks noChangeArrowheads="1"/>
            </p:cNvSpPr>
            <p:nvPr/>
          </p:nvSpPr>
          <p:spPr bwMode="auto">
            <a:xfrm>
              <a:off x="4297394" y="2587635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5" name="Rectangle 9776"/>
            <p:cNvSpPr>
              <a:spLocks noChangeArrowheads="1"/>
            </p:cNvSpPr>
            <p:nvPr/>
          </p:nvSpPr>
          <p:spPr bwMode="auto">
            <a:xfrm>
              <a:off x="4297394" y="261144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6" name="Rectangle 9777"/>
            <p:cNvSpPr>
              <a:spLocks noChangeArrowheads="1"/>
            </p:cNvSpPr>
            <p:nvPr/>
          </p:nvSpPr>
          <p:spPr bwMode="auto">
            <a:xfrm>
              <a:off x="4297394" y="2635260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7" name="Rectangle 9778"/>
            <p:cNvSpPr>
              <a:spLocks noChangeArrowheads="1"/>
            </p:cNvSpPr>
            <p:nvPr/>
          </p:nvSpPr>
          <p:spPr bwMode="auto">
            <a:xfrm>
              <a:off x="4240244" y="265748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8" name="Rectangle 9779"/>
            <p:cNvSpPr>
              <a:spLocks noChangeArrowheads="1"/>
            </p:cNvSpPr>
            <p:nvPr/>
          </p:nvSpPr>
          <p:spPr bwMode="auto">
            <a:xfrm>
              <a:off x="4297394" y="268288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9" name="Rectangle 9780"/>
            <p:cNvSpPr>
              <a:spLocks noChangeArrowheads="1"/>
            </p:cNvSpPr>
            <p:nvPr/>
          </p:nvSpPr>
          <p:spPr bwMode="auto">
            <a:xfrm>
              <a:off x="4297394" y="270511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0" name="Rectangle 9781"/>
            <p:cNvSpPr>
              <a:spLocks noChangeArrowheads="1"/>
            </p:cNvSpPr>
            <p:nvPr/>
          </p:nvSpPr>
          <p:spPr bwMode="auto">
            <a:xfrm>
              <a:off x="4297394" y="2730510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1" name="Rectangle 9782"/>
            <p:cNvSpPr>
              <a:spLocks noChangeArrowheads="1"/>
            </p:cNvSpPr>
            <p:nvPr/>
          </p:nvSpPr>
          <p:spPr bwMode="auto">
            <a:xfrm>
              <a:off x="4297394" y="275273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2" name="Rectangle 9783"/>
            <p:cNvSpPr>
              <a:spLocks noChangeArrowheads="1"/>
            </p:cNvSpPr>
            <p:nvPr/>
          </p:nvSpPr>
          <p:spPr bwMode="auto">
            <a:xfrm>
              <a:off x="4238656" y="2774960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3" name="Rectangle 9784"/>
            <p:cNvSpPr>
              <a:spLocks noChangeArrowheads="1"/>
            </p:cNvSpPr>
            <p:nvPr/>
          </p:nvSpPr>
          <p:spPr bwMode="auto">
            <a:xfrm>
              <a:off x="4297394" y="279877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4" name="Rectangle 9785"/>
            <p:cNvSpPr>
              <a:spLocks noChangeArrowheads="1"/>
            </p:cNvSpPr>
            <p:nvPr/>
          </p:nvSpPr>
          <p:spPr bwMode="auto">
            <a:xfrm>
              <a:off x="4297394" y="2820998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5" name="Rectangle 9786"/>
            <p:cNvSpPr>
              <a:spLocks noChangeArrowheads="1"/>
            </p:cNvSpPr>
            <p:nvPr/>
          </p:nvSpPr>
          <p:spPr bwMode="auto">
            <a:xfrm>
              <a:off x="4297394" y="2844811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6" name="Rectangle 9787"/>
            <p:cNvSpPr>
              <a:spLocks noChangeArrowheads="1"/>
            </p:cNvSpPr>
            <p:nvPr/>
          </p:nvSpPr>
          <p:spPr bwMode="auto">
            <a:xfrm>
              <a:off x="4297394" y="286862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7" name="Rectangle 9788"/>
            <p:cNvSpPr>
              <a:spLocks noChangeArrowheads="1"/>
            </p:cNvSpPr>
            <p:nvPr/>
          </p:nvSpPr>
          <p:spPr bwMode="auto">
            <a:xfrm>
              <a:off x="4238656" y="2892436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8" name="Rectangle 9789"/>
            <p:cNvSpPr>
              <a:spLocks noChangeArrowheads="1"/>
            </p:cNvSpPr>
            <p:nvPr/>
          </p:nvSpPr>
          <p:spPr bwMode="auto">
            <a:xfrm>
              <a:off x="4297394" y="291466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9" name="Rectangle 9790"/>
            <p:cNvSpPr>
              <a:spLocks noChangeArrowheads="1"/>
            </p:cNvSpPr>
            <p:nvPr/>
          </p:nvSpPr>
          <p:spPr bwMode="auto">
            <a:xfrm>
              <a:off x="4297394" y="2940061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0" name="Rectangle 9791"/>
            <p:cNvSpPr>
              <a:spLocks noChangeArrowheads="1"/>
            </p:cNvSpPr>
            <p:nvPr/>
          </p:nvSpPr>
          <p:spPr bwMode="auto">
            <a:xfrm>
              <a:off x="4297394" y="296228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1" name="Rectangle 9792"/>
            <p:cNvSpPr>
              <a:spLocks noChangeArrowheads="1"/>
            </p:cNvSpPr>
            <p:nvPr/>
          </p:nvSpPr>
          <p:spPr bwMode="auto">
            <a:xfrm>
              <a:off x="4297394" y="2984511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2" name="Rectangle 9793"/>
            <p:cNvSpPr>
              <a:spLocks noChangeArrowheads="1"/>
            </p:cNvSpPr>
            <p:nvPr/>
          </p:nvSpPr>
          <p:spPr bwMode="auto">
            <a:xfrm>
              <a:off x="4240244" y="3008324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3" name="Rectangle 9794"/>
            <p:cNvSpPr>
              <a:spLocks noChangeArrowheads="1"/>
            </p:cNvSpPr>
            <p:nvPr/>
          </p:nvSpPr>
          <p:spPr bwMode="auto">
            <a:xfrm>
              <a:off x="4297394" y="3032136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4" name="Rectangle 9795"/>
            <p:cNvSpPr>
              <a:spLocks noChangeArrowheads="1"/>
            </p:cNvSpPr>
            <p:nvPr/>
          </p:nvSpPr>
          <p:spPr bwMode="auto">
            <a:xfrm>
              <a:off x="4297394" y="30559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5" name="Rectangle 9796"/>
            <p:cNvSpPr>
              <a:spLocks noChangeArrowheads="1"/>
            </p:cNvSpPr>
            <p:nvPr/>
          </p:nvSpPr>
          <p:spPr bwMode="auto">
            <a:xfrm>
              <a:off x="4297394" y="3079761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6" name="Rectangle 9797"/>
            <p:cNvSpPr>
              <a:spLocks noChangeArrowheads="1"/>
            </p:cNvSpPr>
            <p:nvPr/>
          </p:nvSpPr>
          <p:spPr bwMode="auto">
            <a:xfrm>
              <a:off x="4297394" y="31035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7" name="Rectangle 9798"/>
            <p:cNvSpPr>
              <a:spLocks noChangeArrowheads="1"/>
            </p:cNvSpPr>
            <p:nvPr/>
          </p:nvSpPr>
          <p:spPr bwMode="auto">
            <a:xfrm>
              <a:off x="4238656" y="312579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8" name="Rectangle 9799"/>
            <p:cNvSpPr>
              <a:spLocks noChangeArrowheads="1"/>
            </p:cNvSpPr>
            <p:nvPr/>
          </p:nvSpPr>
          <p:spPr bwMode="auto">
            <a:xfrm>
              <a:off x="4297394" y="3146437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9" name="Rectangle 9800"/>
            <p:cNvSpPr>
              <a:spLocks noChangeArrowheads="1"/>
            </p:cNvSpPr>
            <p:nvPr/>
          </p:nvSpPr>
          <p:spPr bwMode="auto">
            <a:xfrm>
              <a:off x="4297394" y="31702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0" name="Rectangle 9801"/>
            <p:cNvSpPr>
              <a:spLocks noChangeArrowheads="1"/>
            </p:cNvSpPr>
            <p:nvPr/>
          </p:nvSpPr>
          <p:spPr bwMode="auto">
            <a:xfrm>
              <a:off x="4297394" y="3194062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1" name="Rectangle 9802"/>
            <p:cNvSpPr>
              <a:spLocks noChangeArrowheads="1"/>
            </p:cNvSpPr>
            <p:nvPr/>
          </p:nvSpPr>
          <p:spPr bwMode="auto">
            <a:xfrm>
              <a:off x="4297394" y="32178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2" name="Rectangle 9803"/>
            <p:cNvSpPr>
              <a:spLocks noChangeArrowheads="1"/>
            </p:cNvSpPr>
            <p:nvPr/>
          </p:nvSpPr>
          <p:spPr bwMode="auto">
            <a:xfrm>
              <a:off x="4240244" y="3240099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3" name="Rectangle 9804"/>
            <p:cNvSpPr>
              <a:spLocks noChangeArrowheads="1"/>
            </p:cNvSpPr>
            <p:nvPr/>
          </p:nvSpPr>
          <p:spPr bwMode="auto">
            <a:xfrm>
              <a:off x="4297394" y="326391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4" name="Rectangle 9805"/>
            <p:cNvSpPr>
              <a:spLocks noChangeArrowheads="1"/>
            </p:cNvSpPr>
            <p:nvPr/>
          </p:nvSpPr>
          <p:spPr bwMode="auto">
            <a:xfrm>
              <a:off x="4297394" y="328613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5" name="Rectangle 9806"/>
            <p:cNvSpPr>
              <a:spLocks noChangeArrowheads="1"/>
            </p:cNvSpPr>
            <p:nvPr/>
          </p:nvSpPr>
          <p:spPr bwMode="auto">
            <a:xfrm>
              <a:off x="4297394" y="3311537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6" name="Rectangle 9807"/>
            <p:cNvSpPr>
              <a:spLocks noChangeArrowheads="1"/>
            </p:cNvSpPr>
            <p:nvPr/>
          </p:nvSpPr>
          <p:spPr bwMode="auto">
            <a:xfrm>
              <a:off x="4297394" y="333376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7" name="Rectangle 9808"/>
            <p:cNvSpPr>
              <a:spLocks noChangeArrowheads="1"/>
            </p:cNvSpPr>
            <p:nvPr/>
          </p:nvSpPr>
          <p:spPr bwMode="auto">
            <a:xfrm>
              <a:off x="4240244" y="3355987"/>
              <a:ext cx="117476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8" name="Rectangle 9809"/>
            <p:cNvSpPr>
              <a:spLocks noChangeArrowheads="1"/>
            </p:cNvSpPr>
            <p:nvPr/>
          </p:nvSpPr>
          <p:spPr bwMode="auto">
            <a:xfrm>
              <a:off x="4300569" y="3381387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9" name="Rectangle 9810"/>
            <p:cNvSpPr>
              <a:spLocks noChangeArrowheads="1"/>
            </p:cNvSpPr>
            <p:nvPr/>
          </p:nvSpPr>
          <p:spPr bwMode="auto">
            <a:xfrm>
              <a:off x="4300569" y="3403612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0" name="Rectangle 9811"/>
            <p:cNvSpPr>
              <a:spLocks noChangeArrowheads="1"/>
            </p:cNvSpPr>
            <p:nvPr/>
          </p:nvSpPr>
          <p:spPr bwMode="auto">
            <a:xfrm>
              <a:off x="4300569" y="3427425"/>
              <a:ext cx="58738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1" name="Rectangle 9812"/>
            <p:cNvSpPr>
              <a:spLocks noChangeArrowheads="1"/>
            </p:cNvSpPr>
            <p:nvPr/>
          </p:nvSpPr>
          <p:spPr bwMode="auto">
            <a:xfrm>
              <a:off x="4300569" y="3451238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2" name="Rectangle 9813"/>
            <p:cNvSpPr>
              <a:spLocks noChangeArrowheads="1"/>
            </p:cNvSpPr>
            <p:nvPr/>
          </p:nvSpPr>
          <p:spPr bwMode="auto">
            <a:xfrm>
              <a:off x="4240244" y="3475050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3" name="Rectangle 9814"/>
            <p:cNvSpPr>
              <a:spLocks noChangeArrowheads="1"/>
            </p:cNvSpPr>
            <p:nvPr/>
          </p:nvSpPr>
          <p:spPr bwMode="auto">
            <a:xfrm>
              <a:off x="4297394" y="349727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4" name="Rectangle 9815"/>
            <p:cNvSpPr>
              <a:spLocks noChangeArrowheads="1"/>
            </p:cNvSpPr>
            <p:nvPr/>
          </p:nvSpPr>
          <p:spPr bwMode="auto">
            <a:xfrm>
              <a:off x="4297394" y="352267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5" name="Rectangle 9816"/>
            <p:cNvSpPr>
              <a:spLocks noChangeArrowheads="1"/>
            </p:cNvSpPr>
            <p:nvPr/>
          </p:nvSpPr>
          <p:spPr bwMode="auto">
            <a:xfrm>
              <a:off x="4297394" y="354490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6" name="Rectangle 9817"/>
            <p:cNvSpPr>
              <a:spLocks noChangeArrowheads="1"/>
            </p:cNvSpPr>
            <p:nvPr/>
          </p:nvSpPr>
          <p:spPr bwMode="auto">
            <a:xfrm>
              <a:off x="4297394" y="3568713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7" name="Rectangle 9818"/>
            <p:cNvSpPr>
              <a:spLocks noChangeArrowheads="1"/>
            </p:cNvSpPr>
            <p:nvPr/>
          </p:nvSpPr>
          <p:spPr bwMode="auto">
            <a:xfrm>
              <a:off x="4240244" y="3590938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8" name="Rectangle 9819"/>
            <p:cNvSpPr>
              <a:spLocks noChangeArrowheads="1"/>
            </p:cNvSpPr>
            <p:nvPr/>
          </p:nvSpPr>
          <p:spPr bwMode="auto">
            <a:xfrm>
              <a:off x="4295806" y="361157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9" name="Rectangle 9820"/>
            <p:cNvSpPr>
              <a:spLocks noChangeArrowheads="1"/>
            </p:cNvSpPr>
            <p:nvPr/>
          </p:nvSpPr>
          <p:spPr bwMode="auto">
            <a:xfrm>
              <a:off x="4295806" y="3636976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0" name="Rectangle 9821"/>
            <p:cNvSpPr>
              <a:spLocks noChangeArrowheads="1"/>
            </p:cNvSpPr>
            <p:nvPr/>
          </p:nvSpPr>
          <p:spPr bwMode="auto">
            <a:xfrm>
              <a:off x="4295806" y="365920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1" name="Rectangle 9822"/>
            <p:cNvSpPr>
              <a:spLocks noChangeArrowheads="1"/>
            </p:cNvSpPr>
            <p:nvPr/>
          </p:nvSpPr>
          <p:spPr bwMode="auto">
            <a:xfrm>
              <a:off x="4295806" y="368301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2" name="Rectangle 9823"/>
            <p:cNvSpPr>
              <a:spLocks noChangeArrowheads="1"/>
            </p:cNvSpPr>
            <p:nvPr/>
          </p:nvSpPr>
          <p:spPr bwMode="auto">
            <a:xfrm>
              <a:off x="4238656" y="3705238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3" name="Rectangle 9824"/>
            <p:cNvSpPr>
              <a:spLocks noChangeArrowheads="1"/>
            </p:cNvSpPr>
            <p:nvPr/>
          </p:nvSpPr>
          <p:spPr bwMode="auto">
            <a:xfrm>
              <a:off x="4297394" y="37306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4" name="Rectangle 9825"/>
            <p:cNvSpPr>
              <a:spLocks noChangeArrowheads="1"/>
            </p:cNvSpPr>
            <p:nvPr/>
          </p:nvSpPr>
          <p:spPr bwMode="auto">
            <a:xfrm>
              <a:off x="4297394" y="37528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5" name="Rectangle 9826"/>
            <p:cNvSpPr>
              <a:spLocks noChangeArrowheads="1"/>
            </p:cNvSpPr>
            <p:nvPr/>
          </p:nvSpPr>
          <p:spPr bwMode="auto">
            <a:xfrm>
              <a:off x="4297394" y="37782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6" name="Rectangle 9827"/>
            <p:cNvSpPr>
              <a:spLocks noChangeArrowheads="1"/>
            </p:cNvSpPr>
            <p:nvPr/>
          </p:nvSpPr>
          <p:spPr bwMode="auto">
            <a:xfrm>
              <a:off x="4297394" y="380048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7" name="Rectangle 9828"/>
            <p:cNvSpPr>
              <a:spLocks noChangeArrowheads="1"/>
            </p:cNvSpPr>
            <p:nvPr/>
          </p:nvSpPr>
          <p:spPr bwMode="auto">
            <a:xfrm>
              <a:off x="4240244" y="382271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8" name="Rectangle 9829"/>
            <p:cNvSpPr>
              <a:spLocks noChangeArrowheads="1"/>
            </p:cNvSpPr>
            <p:nvPr/>
          </p:nvSpPr>
          <p:spPr bwMode="auto">
            <a:xfrm>
              <a:off x="4295806" y="38481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9" name="Rectangle 9830"/>
            <p:cNvSpPr>
              <a:spLocks noChangeArrowheads="1"/>
            </p:cNvSpPr>
            <p:nvPr/>
          </p:nvSpPr>
          <p:spPr bwMode="auto">
            <a:xfrm>
              <a:off x="4295806" y="3870339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0" name="Rectangle 9831"/>
            <p:cNvSpPr>
              <a:spLocks noChangeArrowheads="1"/>
            </p:cNvSpPr>
            <p:nvPr/>
          </p:nvSpPr>
          <p:spPr bwMode="auto">
            <a:xfrm>
              <a:off x="4295806" y="3895739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1" name="Rectangle 9832"/>
            <p:cNvSpPr>
              <a:spLocks noChangeArrowheads="1"/>
            </p:cNvSpPr>
            <p:nvPr/>
          </p:nvSpPr>
          <p:spPr bwMode="auto">
            <a:xfrm>
              <a:off x="4295806" y="3917964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2" name="Rectangle 9833"/>
            <p:cNvSpPr>
              <a:spLocks noChangeArrowheads="1"/>
            </p:cNvSpPr>
            <p:nvPr/>
          </p:nvSpPr>
          <p:spPr bwMode="auto">
            <a:xfrm>
              <a:off x="4238656" y="3941777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3" name="Rectangle 9834"/>
            <p:cNvSpPr>
              <a:spLocks noChangeArrowheads="1"/>
            </p:cNvSpPr>
            <p:nvPr/>
          </p:nvSpPr>
          <p:spPr bwMode="auto">
            <a:xfrm>
              <a:off x="4295806" y="396241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4" name="Rectangle 9835"/>
            <p:cNvSpPr>
              <a:spLocks noChangeArrowheads="1"/>
            </p:cNvSpPr>
            <p:nvPr/>
          </p:nvSpPr>
          <p:spPr bwMode="auto">
            <a:xfrm>
              <a:off x="4295806" y="39878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5" name="Rectangle 9836"/>
            <p:cNvSpPr>
              <a:spLocks noChangeArrowheads="1"/>
            </p:cNvSpPr>
            <p:nvPr/>
          </p:nvSpPr>
          <p:spPr bwMode="auto">
            <a:xfrm>
              <a:off x="4295806" y="40100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6" name="Rectangle 9837"/>
            <p:cNvSpPr>
              <a:spLocks noChangeArrowheads="1"/>
            </p:cNvSpPr>
            <p:nvPr/>
          </p:nvSpPr>
          <p:spPr bwMode="auto">
            <a:xfrm>
              <a:off x="4295806" y="4035440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7" name="Rectangle 9838"/>
            <p:cNvSpPr>
              <a:spLocks noChangeArrowheads="1"/>
            </p:cNvSpPr>
            <p:nvPr/>
          </p:nvSpPr>
          <p:spPr bwMode="auto">
            <a:xfrm>
              <a:off x="4238656" y="4057665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8" name="Rectangle 9839"/>
            <p:cNvSpPr>
              <a:spLocks noChangeArrowheads="1"/>
            </p:cNvSpPr>
            <p:nvPr/>
          </p:nvSpPr>
          <p:spPr bwMode="auto">
            <a:xfrm>
              <a:off x="4297394" y="4079890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9" name="Rectangle 9840"/>
            <p:cNvSpPr>
              <a:spLocks noChangeArrowheads="1"/>
            </p:cNvSpPr>
            <p:nvPr/>
          </p:nvSpPr>
          <p:spPr bwMode="auto">
            <a:xfrm>
              <a:off x="4297394" y="410370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0" name="Rectangle 9841"/>
            <p:cNvSpPr>
              <a:spLocks noChangeArrowheads="1"/>
            </p:cNvSpPr>
            <p:nvPr/>
          </p:nvSpPr>
          <p:spPr bwMode="auto">
            <a:xfrm>
              <a:off x="4297394" y="4127515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1" name="Rectangle 9842"/>
            <p:cNvSpPr>
              <a:spLocks noChangeArrowheads="1"/>
            </p:cNvSpPr>
            <p:nvPr/>
          </p:nvSpPr>
          <p:spPr bwMode="auto">
            <a:xfrm>
              <a:off x="4297394" y="415132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2" name="Rectangle 9843"/>
            <p:cNvSpPr>
              <a:spLocks noChangeArrowheads="1"/>
            </p:cNvSpPr>
            <p:nvPr/>
          </p:nvSpPr>
          <p:spPr bwMode="auto">
            <a:xfrm>
              <a:off x="4240244" y="4173552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3" name="Rectangle 9844"/>
            <p:cNvSpPr>
              <a:spLocks noChangeArrowheads="1"/>
            </p:cNvSpPr>
            <p:nvPr/>
          </p:nvSpPr>
          <p:spPr bwMode="auto">
            <a:xfrm>
              <a:off x="4295806" y="419895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4" name="Rectangle 9845"/>
            <p:cNvSpPr>
              <a:spLocks noChangeArrowheads="1"/>
            </p:cNvSpPr>
            <p:nvPr/>
          </p:nvSpPr>
          <p:spPr bwMode="auto">
            <a:xfrm>
              <a:off x="4295806" y="4221178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5" name="Rectangle 9846"/>
            <p:cNvSpPr>
              <a:spLocks noChangeArrowheads="1"/>
            </p:cNvSpPr>
            <p:nvPr/>
          </p:nvSpPr>
          <p:spPr bwMode="auto">
            <a:xfrm>
              <a:off x="4295806" y="4246578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6" name="Rectangle 9847"/>
            <p:cNvSpPr>
              <a:spLocks noChangeArrowheads="1"/>
            </p:cNvSpPr>
            <p:nvPr/>
          </p:nvSpPr>
          <p:spPr bwMode="auto">
            <a:xfrm>
              <a:off x="4295806" y="426880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7" name="Rectangle 9848"/>
            <p:cNvSpPr>
              <a:spLocks noChangeArrowheads="1"/>
            </p:cNvSpPr>
            <p:nvPr/>
          </p:nvSpPr>
          <p:spPr bwMode="auto">
            <a:xfrm>
              <a:off x="4238656" y="429261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8" name="Rectangle 9849"/>
            <p:cNvSpPr>
              <a:spLocks noChangeArrowheads="1"/>
            </p:cNvSpPr>
            <p:nvPr/>
          </p:nvSpPr>
          <p:spPr bwMode="auto">
            <a:xfrm>
              <a:off x="7996297" y="2236796"/>
              <a:ext cx="133351" cy="125413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9" name="Rectangle 9850"/>
            <p:cNvSpPr>
              <a:spLocks noChangeArrowheads="1"/>
            </p:cNvSpPr>
            <p:nvPr/>
          </p:nvSpPr>
          <p:spPr bwMode="auto">
            <a:xfrm>
              <a:off x="7996297" y="2306646"/>
              <a:ext cx="133351" cy="42863"/>
            </a:xfrm>
            <a:prstGeom prst="rect">
              <a:avLst/>
            </a:prstGeom>
            <a:solidFill>
              <a:srgbClr val="E57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0" name="Rectangle 9851"/>
            <p:cNvSpPr>
              <a:spLocks noChangeArrowheads="1"/>
            </p:cNvSpPr>
            <p:nvPr/>
          </p:nvSpPr>
          <p:spPr bwMode="auto">
            <a:xfrm>
              <a:off x="7996297" y="2332046"/>
              <a:ext cx="133351" cy="1714506"/>
            </a:xfrm>
            <a:prstGeom prst="rect">
              <a:avLst/>
            </a:pr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1" name="Freeform 9852"/>
            <p:cNvSpPr>
              <a:spLocks/>
            </p:cNvSpPr>
            <p:nvPr/>
          </p:nvSpPr>
          <p:spPr bwMode="auto">
            <a:xfrm>
              <a:off x="7996297" y="4046552"/>
              <a:ext cx="133351" cy="195263"/>
            </a:xfrm>
            <a:custGeom>
              <a:avLst/>
              <a:gdLst>
                <a:gd name="T0" fmla="*/ 84 w 84"/>
                <a:gd name="T1" fmla="*/ 0 h 123"/>
                <a:gd name="T2" fmla="*/ 42 w 84"/>
                <a:gd name="T3" fmla="*/ 123 h 123"/>
                <a:gd name="T4" fmla="*/ 0 w 84"/>
                <a:gd name="T5" fmla="*/ 0 h 123"/>
                <a:gd name="T6" fmla="*/ 84 w 8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23">
                  <a:moveTo>
                    <a:pt x="84" y="0"/>
                  </a:moveTo>
                  <a:lnTo>
                    <a:pt x="42" y="123"/>
                  </a:lnTo>
                  <a:lnTo>
                    <a:pt x="0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7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2" name="Freeform 9853"/>
            <p:cNvSpPr>
              <a:spLocks/>
            </p:cNvSpPr>
            <p:nvPr/>
          </p:nvSpPr>
          <p:spPr bwMode="auto">
            <a:xfrm>
              <a:off x="8042335" y="4179903"/>
              <a:ext cx="41275" cy="61913"/>
            </a:xfrm>
            <a:custGeom>
              <a:avLst/>
              <a:gdLst>
                <a:gd name="T0" fmla="*/ 26 w 26"/>
                <a:gd name="T1" fmla="*/ 0 h 39"/>
                <a:gd name="T2" fmla="*/ 0 w 26"/>
                <a:gd name="T3" fmla="*/ 0 h 39"/>
                <a:gd name="T4" fmla="*/ 13 w 26"/>
                <a:gd name="T5" fmla="*/ 39 h 39"/>
                <a:gd name="T6" fmla="*/ 26 w 2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26" y="0"/>
                  </a:moveTo>
                  <a:lnTo>
                    <a:pt x="0" y="0"/>
                  </a:lnTo>
                  <a:lnTo>
                    <a:pt x="13" y="3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3" name="Oval 9854"/>
            <p:cNvSpPr>
              <a:spLocks noChangeArrowheads="1"/>
            </p:cNvSpPr>
            <p:nvPr/>
          </p:nvSpPr>
          <p:spPr bwMode="auto">
            <a:xfrm>
              <a:off x="7994710" y="2168533"/>
              <a:ext cx="134939" cy="134938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4" name="Freeform 9855"/>
            <p:cNvSpPr>
              <a:spLocks/>
            </p:cNvSpPr>
            <p:nvPr/>
          </p:nvSpPr>
          <p:spPr bwMode="auto">
            <a:xfrm>
              <a:off x="4418045" y="1250955"/>
              <a:ext cx="795344" cy="647702"/>
            </a:xfrm>
            <a:custGeom>
              <a:avLst/>
              <a:gdLst>
                <a:gd name="T0" fmla="*/ 354 w 418"/>
                <a:gd name="T1" fmla="*/ 0 h 340"/>
                <a:gd name="T2" fmla="*/ 64 w 418"/>
                <a:gd name="T3" fmla="*/ 0 h 340"/>
                <a:gd name="T4" fmla="*/ 0 w 418"/>
                <a:gd name="T5" fmla="*/ 64 h 340"/>
                <a:gd name="T6" fmla="*/ 0 w 418"/>
                <a:gd name="T7" fmla="*/ 198 h 340"/>
                <a:gd name="T8" fmla="*/ 61 w 418"/>
                <a:gd name="T9" fmla="*/ 261 h 340"/>
                <a:gd name="T10" fmla="*/ 23 w 418"/>
                <a:gd name="T11" fmla="*/ 340 h 340"/>
                <a:gd name="T12" fmla="*/ 130 w 418"/>
                <a:gd name="T13" fmla="*/ 262 h 340"/>
                <a:gd name="T14" fmla="*/ 354 w 418"/>
                <a:gd name="T15" fmla="*/ 262 h 340"/>
                <a:gd name="T16" fmla="*/ 418 w 418"/>
                <a:gd name="T17" fmla="*/ 198 h 340"/>
                <a:gd name="T18" fmla="*/ 418 w 418"/>
                <a:gd name="T19" fmla="*/ 64 h 340"/>
                <a:gd name="T20" fmla="*/ 354 w 418"/>
                <a:gd name="T2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8" h="340">
                  <a:moveTo>
                    <a:pt x="35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2"/>
                    <a:pt x="27" y="260"/>
                    <a:pt x="61" y="261"/>
                  </a:cubicBezTo>
                  <a:cubicBezTo>
                    <a:pt x="23" y="340"/>
                    <a:pt x="23" y="340"/>
                    <a:pt x="23" y="340"/>
                  </a:cubicBezTo>
                  <a:cubicBezTo>
                    <a:pt x="130" y="262"/>
                    <a:pt x="130" y="262"/>
                    <a:pt x="130" y="262"/>
                  </a:cubicBezTo>
                  <a:cubicBezTo>
                    <a:pt x="354" y="262"/>
                    <a:pt x="354" y="262"/>
                    <a:pt x="354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4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5" name="Freeform 9856"/>
            <p:cNvSpPr>
              <a:spLocks/>
            </p:cNvSpPr>
            <p:nvPr/>
          </p:nvSpPr>
          <p:spPr bwMode="auto">
            <a:xfrm>
              <a:off x="4764123" y="1358906"/>
              <a:ext cx="447678" cy="392114"/>
            </a:xfrm>
            <a:custGeom>
              <a:avLst/>
              <a:gdLst>
                <a:gd name="T0" fmla="*/ 235 w 235"/>
                <a:gd name="T1" fmla="*/ 0 h 206"/>
                <a:gd name="T2" fmla="*/ 166 w 235"/>
                <a:gd name="T3" fmla="*/ 0 h 206"/>
                <a:gd name="T4" fmla="*/ 89 w 235"/>
                <a:gd name="T5" fmla="*/ 0 h 206"/>
                <a:gd name="T6" fmla="*/ 64 w 235"/>
                <a:gd name="T7" fmla="*/ 0 h 206"/>
                <a:gd name="T8" fmla="*/ 0 w 235"/>
                <a:gd name="T9" fmla="*/ 64 h 206"/>
                <a:gd name="T10" fmla="*/ 0 w 235"/>
                <a:gd name="T11" fmla="*/ 98 h 206"/>
                <a:gd name="T12" fmla="*/ 0 w 235"/>
                <a:gd name="T13" fmla="*/ 113 h 206"/>
                <a:gd name="T14" fmla="*/ 0 w 235"/>
                <a:gd name="T15" fmla="*/ 206 h 206"/>
                <a:gd name="T16" fmla="*/ 55 w 235"/>
                <a:gd name="T17" fmla="*/ 203 h 206"/>
                <a:gd name="T18" fmla="*/ 92 w 235"/>
                <a:gd name="T19" fmla="*/ 177 h 206"/>
                <a:gd name="T20" fmla="*/ 166 w 235"/>
                <a:gd name="T21" fmla="*/ 177 h 206"/>
                <a:gd name="T22" fmla="*/ 230 w 235"/>
                <a:gd name="T23" fmla="*/ 113 h 206"/>
                <a:gd name="T24" fmla="*/ 230 w 235"/>
                <a:gd name="T25" fmla="*/ 79 h 206"/>
                <a:gd name="T26" fmla="*/ 235 w 235"/>
                <a:gd name="T27" fmla="*/ 76 h 206"/>
                <a:gd name="T28" fmla="*/ 235 w 235"/>
                <a:gd name="T2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5" h="206">
                  <a:moveTo>
                    <a:pt x="235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166" y="177"/>
                    <a:pt x="166" y="177"/>
                    <a:pt x="166" y="177"/>
                  </a:cubicBezTo>
                  <a:cubicBezTo>
                    <a:pt x="201" y="177"/>
                    <a:pt x="230" y="148"/>
                    <a:pt x="230" y="113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5" y="76"/>
                    <a:pt x="235" y="76"/>
                    <a:pt x="235" y="7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6" name="Freeform 9857"/>
            <p:cNvSpPr>
              <a:spLocks/>
            </p:cNvSpPr>
            <p:nvPr/>
          </p:nvSpPr>
          <p:spPr bwMode="auto">
            <a:xfrm>
              <a:off x="4816510" y="1400181"/>
              <a:ext cx="795344" cy="644527"/>
            </a:xfrm>
            <a:custGeom>
              <a:avLst/>
              <a:gdLst>
                <a:gd name="T0" fmla="*/ 353 w 418"/>
                <a:gd name="T1" fmla="*/ 0 h 338"/>
                <a:gd name="T2" fmla="*/ 64 w 418"/>
                <a:gd name="T3" fmla="*/ 0 h 338"/>
                <a:gd name="T4" fmla="*/ 0 w 418"/>
                <a:gd name="T5" fmla="*/ 64 h 338"/>
                <a:gd name="T6" fmla="*/ 0 w 418"/>
                <a:gd name="T7" fmla="*/ 198 h 338"/>
                <a:gd name="T8" fmla="*/ 64 w 418"/>
                <a:gd name="T9" fmla="*/ 262 h 338"/>
                <a:gd name="T10" fmla="*/ 96 w 418"/>
                <a:gd name="T11" fmla="*/ 262 h 338"/>
                <a:gd name="T12" fmla="*/ 200 w 418"/>
                <a:gd name="T13" fmla="*/ 338 h 338"/>
                <a:gd name="T14" fmla="*/ 163 w 418"/>
                <a:gd name="T15" fmla="*/ 262 h 338"/>
                <a:gd name="T16" fmla="*/ 353 w 418"/>
                <a:gd name="T17" fmla="*/ 262 h 338"/>
                <a:gd name="T18" fmla="*/ 418 w 418"/>
                <a:gd name="T19" fmla="*/ 198 h 338"/>
                <a:gd name="T20" fmla="*/ 418 w 418"/>
                <a:gd name="T21" fmla="*/ 64 h 338"/>
                <a:gd name="T22" fmla="*/ 353 w 418"/>
                <a:gd name="T2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338">
                  <a:moveTo>
                    <a:pt x="353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3"/>
                    <a:pt x="28" y="262"/>
                    <a:pt x="64" y="262"/>
                  </a:cubicBezTo>
                  <a:cubicBezTo>
                    <a:pt x="96" y="262"/>
                    <a:pt x="96" y="262"/>
                    <a:pt x="96" y="262"/>
                  </a:cubicBezTo>
                  <a:cubicBezTo>
                    <a:pt x="200" y="338"/>
                    <a:pt x="200" y="338"/>
                    <a:pt x="200" y="338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353" y="262"/>
                    <a:pt x="353" y="262"/>
                    <a:pt x="353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7" name="Oval 9858"/>
            <p:cNvSpPr>
              <a:spLocks noChangeArrowheads="1"/>
            </p:cNvSpPr>
            <p:nvPr/>
          </p:nvSpPr>
          <p:spPr bwMode="auto">
            <a:xfrm>
              <a:off x="5027650" y="1689107"/>
              <a:ext cx="103188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8" name="Oval 9859"/>
            <p:cNvSpPr>
              <a:spLocks noChangeArrowheads="1"/>
            </p:cNvSpPr>
            <p:nvPr/>
          </p:nvSpPr>
          <p:spPr bwMode="auto">
            <a:xfrm>
              <a:off x="5183226" y="1689107"/>
              <a:ext cx="101601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9" name="Oval 9860"/>
            <p:cNvSpPr>
              <a:spLocks noChangeArrowheads="1"/>
            </p:cNvSpPr>
            <p:nvPr/>
          </p:nvSpPr>
          <p:spPr bwMode="auto">
            <a:xfrm>
              <a:off x="5341977" y="1689107"/>
              <a:ext cx="100013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0" name="Freeform 9861"/>
            <p:cNvSpPr>
              <a:spLocks noEditPoints="1"/>
            </p:cNvSpPr>
            <p:nvPr/>
          </p:nvSpPr>
          <p:spPr bwMode="auto">
            <a:xfrm>
              <a:off x="6497686" y="1755782"/>
              <a:ext cx="77788" cy="142875"/>
            </a:xfrm>
            <a:custGeom>
              <a:avLst/>
              <a:gdLst>
                <a:gd name="T0" fmla="*/ 49 w 49"/>
                <a:gd name="T1" fmla="*/ 90 h 90"/>
                <a:gd name="T2" fmla="*/ 36 w 49"/>
                <a:gd name="T3" fmla="*/ 90 h 90"/>
                <a:gd name="T4" fmla="*/ 33 w 49"/>
                <a:gd name="T5" fmla="*/ 74 h 90"/>
                <a:gd name="T6" fmla="*/ 15 w 49"/>
                <a:gd name="T7" fmla="*/ 74 h 90"/>
                <a:gd name="T8" fmla="*/ 13 w 49"/>
                <a:gd name="T9" fmla="*/ 90 h 90"/>
                <a:gd name="T10" fmla="*/ 0 w 49"/>
                <a:gd name="T11" fmla="*/ 90 h 90"/>
                <a:gd name="T12" fmla="*/ 14 w 49"/>
                <a:gd name="T13" fmla="*/ 0 h 90"/>
                <a:gd name="T14" fmla="*/ 35 w 49"/>
                <a:gd name="T15" fmla="*/ 0 h 90"/>
                <a:gd name="T16" fmla="*/ 49 w 49"/>
                <a:gd name="T17" fmla="*/ 90 h 90"/>
                <a:gd name="T18" fmla="*/ 18 w 49"/>
                <a:gd name="T19" fmla="*/ 62 h 90"/>
                <a:gd name="T20" fmla="*/ 31 w 49"/>
                <a:gd name="T21" fmla="*/ 62 h 90"/>
                <a:gd name="T22" fmla="*/ 24 w 49"/>
                <a:gd name="T23" fmla="*/ 16 h 90"/>
                <a:gd name="T24" fmla="*/ 24 w 49"/>
                <a:gd name="T25" fmla="*/ 16 h 90"/>
                <a:gd name="T26" fmla="*/ 18 w 49"/>
                <a:gd name="T2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0">
                  <a:moveTo>
                    <a:pt x="49" y="90"/>
                  </a:moveTo>
                  <a:lnTo>
                    <a:pt x="36" y="90"/>
                  </a:lnTo>
                  <a:lnTo>
                    <a:pt x="33" y="74"/>
                  </a:lnTo>
                  <a:lnTo>
                    <a:pt x="15" y="74"/>
                  </a:lnTo>
                  <a:lnTo>
                    <a:pt x="13" y="90"/>
                  </a:lnTo>
                  <a:lnTo>
                    <a:pt x="0" y="90"/>
                  </a:lnTo>
                  <a:lnTo>
                    <a:pt x="14" y="0"/>
                  </a:lnTo>
                  <a:lnTo>
                    <a:pt x="35" y="0"/>
                  </a:lnTo>
                  <a:lnTo>
                    <a:pt x="49" y="90"/>
                  </a:lnTo>
                  <a:close/>
                  <a:moveTo>
                    <a:pt x="18" y="62"/>
                  </a:moveTo>
                  <a:lnTo>
                    <a:pt x="31" y="6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8" y="6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1" name="Freeform 9862"/>
            <p:cNvSpPr>
              <a:spLocks noEditPoints="1"/>
            </p:cNvSpPr>
            <p:nvPr/>
          </p:nvSpPr>
          <p:spPr bwMode="auto">
            <a:xfrm>
              <a:off x="6611987" y="1755782"/>
              <a:ext cx="68263" cy="142875"/>
            </a:xfrm>
            <a:custGeom>
              <a:avLst/>
              <a:gdLst>
                <a:gd name="T0" fmla="*/ 35 w 36"/>
                <a:gd name="T1" fmla="*/ 17 h 75"/>
                <a:gd name="T2" fmla="*/ 35 w 36"/>
                <a:gd name="T3" fmla="*/ 20 h 75"/>
                <a:gd name="T4" fmla="*/ 27 w 36"/>
                <a:gd name="T5" fmla="*/ 35 h 75"/>
                <a:gd name="T6" fmla="*/ 27 w 36"/>
                <a:gd name="T7" fmla="*/ 35 h 75"/>
                <a:gd name="T8" fmla="*/ 36 w 36"/>
                <a:gd name="T9" fmla="*/ 51 h 75"/>
                <a:gd name="T10" fmla="*/ 36 w 36"/>
                <a:gd name="T11" fmla="*/ 57 h 75"/>
                <a:gd name="T12" fmla="*/ 18 w 36"/>
                <a:gd name="T13" fmla="*/ 75 h 75"/>
                <a:gd name="T14" fmla="*/ 0 w 36"/>
                <a:gd name="T15" fmla="*/ 75 h 75"/>
                <a:gd name="T16" fmla="*/ 0 w 36"/>
                <a:gd name="T17" fmla="*/ 0 h 75"/>
                <a:gd name="T18" fmla="*/ 17 w 36"/>
                <a:gd name="T19" fmla="*/ 0 h 75"/>
                <a:gd name="T20" fmla="*/ 35 w 36"/>
                <a:gd name="T21" fmla="*/ 17 h 75"/>
                <a:gd name="T22" fmla="*/ 11 w 36"/>
                <a:gd name="T23" fmla="*/ 11 h 75"/>
                <a:gd name="T24" fmla="*/ 11 w 36"/>
                <a:gd name="T25" fmla="*/ 30 h 75"/>
                <a:gd name="T26" fmla="*/ 16 w 36"/>
                <a:gd name="T27" fmla="*/ 30 h 75"/>
                <a:gd name="T28" fmla="*/ 23 w 36"/>
                <a:gd name="T29" fmla="*/ 22 h 75"/>
                <a:gd name="T30" fmla="*/ 23 w 36"/>
                <a:gd name="T31" fmla="*/ 18 h 75"/>
                <a:gd name="T32" fmla="*/ 17 w 36"/>
                <a:gd name="T33" fmla="*/ 11 h 75"/>
                <a:gd name="T34" fmla="*/ 11 w 36"/>
                <a:gd name="T35" fmla="*/ 11 h 75"/>
                <a:gd name="T36" fmla="*/ 11 w 36"/>
                <a:gd name="T37" fmla="*/ 41 h 75"/>
                <a:gd name="T38" fmla="*/ 11 w 36"/>
                <a:gd name="T39" fmla="*/ 64 h 75"/>
                <a:gd name="T40" fmla="*/ 18 w 36"/>
                <a:gd name="T41" fmla="*/ 64 h 75"/>
                <a:gd name="T42" fmla="*/ 24 w 36"/>
                <a:gd name="T43" fmla="*/ 57 h 75"/>
                <a:gd name="T44" fmla="*/ 24 w 36"/>
                <a:gd name="T45" fmla="*/ 50 h 75"/>
                <a:gd name="T46" fmla="*/ 17 w 36"/>
                <a:gd name="T47" fmla="*/ 41 h 75"/>
                <a:gd name="T48" fmla="*/ 11 w 36"/>
                <a:gd name="T49" fmla="*/ 4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75">
                  <a:moveTo>
                    <a:pt x="35" y="17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7"/>
                    <a:pt x="32" y="32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34" y="37"/>
                    <a:pt x="36" y="43"/>
                    <a:pt x="36" y="51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8"/>
                    <a:pt x="30" y="75"/>
                    <a:pt x="18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0" y="0"/>
                    <a:pt x="35" y="6"/>
                    <a:pt x="35" y="17"/>
                  </a:cubicBezTo>
                  <a:close/>
                  <a:moveTo>
                    <a:pt x="11" y="11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0" y="30"/>
                    <a:pt x="23" y="28"/>
                    <a:pt x="23" y="2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3"/>
                    <a:pt x="21" y="11"/>
                    <a:pt x="17" y="11"/>
                  </a:cubicBezTo>
                  <a:lnTo>
                    <a:pt x="11" y="11"/>
                  </a:lnTo>
                  <a:close/>
                  <a:moveTo>
                    <a:pt x="11" y="41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22" y="64"/>
                    <a:pt x="24" y="62"/>
                    <a:pt x="24" y="5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3"/>
                    <a:pt x="22" y="41"/>
                    <a:pt x="17" y="41"/>
                  </a:cubicBezTo>
                  <a:lnTo>
                    <a:pt x="11" y="4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2" name="Freeform 9863"/>
            <p:cNvSpPr>
              <a:spLocks/>
            </p:cNvSpPr>
            <p:nvPr/>
          </p:nvSpPr>
          <p:spPr bwMode="auto">
            <a:xfrm>
              <a:off x="6716763" y="1754194"/>
              <a:ext cx="66676" cy="147638"/>
            </a:xfrm>
            <a:custGeom>
              <a:avLst/>
              <a:gdLst>
                <a:gd name="T0" fmla="*/ 35 w 35"/>
                <a:gd name="T1" fmla="*/ 48 h 77"/>
                <a:gd name="T2" fmla="*/ 35 w 35"/>
                <a:gd name="T3" fmla="*/ 58 h 77"/>
                <a:gd name="T4" fmla="*/ 17 w 35"/>
                <a:gd name="T5" fmla="*/ 77 h 77"/>
                <a:gd name="T6" fmla="*/ 0 w 35"/>
                <a:gd name="T7" fmla="*/ 58 h 77"/>
                <a:gd name="T8" fmla="*/ 0 w 35"/>
                <a:gd name="T9" fmla="*/ 19 h 77"/>
                <a:gd name="T10" fmla="*/ 17 w 35"/>
                <a:gd name="T11" fmla="*/ 0 h 77"/>
                <a:gd name="T12" fmla="*/ 35 w 35"/>
                <a:gd name="T13" fmla="*/ 19 h 77"/>
                <a:gd name="T14" fmla="*/ 35 w 35"/>
                <a:gd name="T15" fmla="*/ 26 h 77"/>
                <a:gd name="T16" fmla="*/ 24 w 35"/>
                <a:gd name="T17" fmla="*/ 26 h 77"/>
                <a:gd name="T18" fmla="*/ 24 w 35"/>
                <a:gd name="T19" fmla="*/ 18 h 77"/>
                <a:gd name="T20" fmla="*/ 18 w 35"/>
                <a:gd name="T21" fmla="*/ 11 h 77"/>
                <a:gd name="T22" fmla="*/ 12 w 35"/>
                <a:gd name="T23" fmla="*/ 18 h 77"/>
                <a:gd name="T24" fmla="*/ 12 w 35"/>
                <a:gd name="T25" fmla="*/ 58 h 77"/>
                <a:gd name="T26" fmla="*/ 18 w 35"/>
                <a:gd name="T27" fmla="*/ 66 h 77"/>
                <a:gd name="T28" fmla="*/ 24 w 35"/>
                <a:gd name="T29" fmla="*/ 58 h 77"/>
                <a:gd name="T30" fmla="*/ 24 w 35"/>
                <a:gd name="T31" fmla="*/ 48 h 77"/>
                <a:gd name="T32" fmla="*/ 35 w 35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7">
                  <a:moveTo>
                    <a:pt x="35" y="48"/>
                  </a:moveTo>
                  <a:cubicBezTo>
                    <a:pt x="35" y="58"/>
                    <a:pt x="35" y="58"/>
                    <a:pt x="35" y="58"/>
                  </a:cubicBezTo>
                  <a:cubicBezTo>
                    <a:pt x="35" y="70"/>
                    <a:pt x="29" y="77"/>
                    <a:pt x="17" y="77"/>
                  </a:cubicBezTo>
                  <a:cubicBezTo>
                    <a:pt x="6" y="77"/>
                    <a:pt x="0" y="70"/>
                    <a:pt x="0" y="5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9" y="0"/>
                    <a:pt x="35" y="7"/>
                    <a:pt x="35" y="1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3"/>
                    <a:pt x="21" y="11"/>
                    <a:pt x="18" y="11"/>
                  </a:cubicBezTo>
                  <a:cubicBezTo>
                    <a:pt x="14" y="11"/>
                    <a:pt x="12" y="13"/>
                    <a:pt x="12" y="1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64"/>
                    <a:pt x="14" y="66"/>
                    <a:pt x="18" y="66"/>
                  </a:cubicBezTo>
                  <a:cubicBezTo>
                    <a:pt x="21" y="66"/>
                    <a:pt x="24" y="64"/>
                    <a:pt x="24" y="58"/>
                  </a:cubicBezTo>
                  <a:cubicBezTo>
                    <a:pt x="24" y="48"/>
                    <a:pt x="24" y="48"/>
                    <a:pt x="24" y="48"/>
                  </a:cubicBezTo>
                  <a:lnTo>
                    <a:pt x="35" y="4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3" name="Freeform 9864"/>
            <p:cNvSpPr>
              <a:spLocks/>
            </p:cNvSpPr>
            <p:nvPr/>
          </p:nvSpPr>
          <p:spPr bwMode="auto">
            <a:xfrm>
              <a:off x="7493056" y="1430343"/>
              <a:ext cx="590555" cy="682627"/>
            </a:xfrm>
            <a:custGeom>
              <a:avLst/>
              <a:gdLst>
                <a:gd name="T0" fmla="*/ 203 w 310"/>
                <a:gd name="T1" fmla="*/ 258 h 358"/>
                <a:gd name="T2" fmla="*/ 270 w 310"/>
                <a:gd name="T3" fmla="*/ 211 h 358"/>
                <a:gd name="T4" fmla="*/ 245 w 310"/>
                <a:gd name="T5" fmla="*/ 39 h 358"/>
                <a:gd name="T6" fmla="*/ 75 w 310"/>
                <a:gd name="T7" fmla="*/ 69 h 358"/>
                <a:gd name="T8" fmla="*/ 50 w 310"/>
                <a:gd name="T9" fmla="*/ 143 h 358"/>
                <a:gd name="T10" fmla="*/ 50 w 310"/>
                <a:gd name="T11" fmla="*/ 143 h 358"/>
                <a:gd name="T12" fmla="*/ 50 w 310"/>
                <a:gd name="T13" fmla="*/ 143 h 358"/>
                <a:gd name="T14" fmla="*/ 56 w 310"/>
                <a:gd name="T15" fmla="*/ 179 h 358"/>
                <a:gd name="T16" fmla="*/ 46 w 310"/>
                <a:gd name="T17" fmla="*/ 250 h 358"/>
                <a:gd name="T18" fmla="*/ 7 w 310"/>
                <a:gd name="T19" fmla="*/ 302 h 358"/>
                <a:gd name="T20" fmla="*/ 12 w 310"/>
                <a:gd name="T21" fmla="*/ 333 h 358"/>
                <a:gd name="T22" fmla="*/ 37 w 310"/>
                <a:gd name="T23" fmla="*/ 351 h 358"/>
                <a:gd name="T24" fmla="*/ 68 w 310"/>
                <a:gd name="T25" fmla="*/ 346 h 358"/>
                <a:gd name="T26" fmla="*/ 110 w 310"/>
                <a:gd name="T27" fmla="*/ 288 h 358"/>
                <a:gd name="T28" fmla="*/ 175 w 310"/>
                <a:gd name="T29" fmla="*/ 263 h 358"/>
                <a:gd name="T30" fmla="*/ 201 w 310"/>
                <a:gd name="T31" fmla="*/ 259 h 358"/>
                <a:gd name="T32" fmla="*/ 203 w 310"/>
                <a:gd name="T33" fmla="*/ 2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358">
                  <a:moveTo>
                    <a:pt x="203" y="258"/>
                  </a:moveTo>
                  <a:cubicBezTo>
                    <a:pt x="228" y="251"/>
                    <a:pt x="252" y="234"/>
                    <a:pt x="270" y="211"/>
                  </a:cubicBezTo>
                  <a:cubicBezTo>
                    <a:pt x="310" y="155"/>
                    <a:pt x="299" y="78"/>
                    <a:pt x="245" y="39"/>
                  </a:cubicBezTo>
                  <a:cubicBezTo>
                    <a:pt x="192" y="0"/>
                    <a:pt x="115" y="13"/>
                    <a:pt x="75" y="69"/>
                  </a:cubicBezTo>
                  <a:cubicBezTo>
                    <a:pt x="58" y="91"/>
                    <a:pt x="51" y="117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55"/>
                    <a:pt x="52" y="168"/>
                    <a:pt x="56" y="179"/>
                  </a:cubicBezTo>
                  <a:cubicBezTo>
                    <a:pt x="58" y="204"/>
                    <a:pt x="57" y="234"/>
                    <a:pt x="46" y="250"/>
                  </a:cubicBezTo>
                  <a:cubicBezTo>
                    <a:pt x="7" y="302"/>
                    <a:pt x="7" y="302"/>
                    <a:pt x="7" y="302"/>
                  </a:cubicBezTo>
                  <a:cubicBezTo>
                    <a:pt x="0" y="312"/>
                    <a:pt x="2" y="326"/>
                    <a:pt x="12" y="333"/>
                  </a:cubicBezTo>
                  <a:cubicBezTo>
                    <a:pt x="37" y="351"/>
                    <a:pt x="37" y="351"/>
                    <a:pt x="37" y="351"/>
                  </a:cubicBezTo>
                  <a:cubicBezTo>
                    <a:pt x="47" y="358"/>
                    <a:pt x="61" y="356"/>
                    <a:pt x="68" y="346"/>
                  </a:cubicBezTo>
                  <a:cubicBezTo>
                    <a:pt x="110" y="288"/>
                    <a:pt x="110" y="288"/>
                    <a:pt x="110" y="288"/>
                  </a:cubicBezTo>
                  <a:cubicBezTo>
                    <a:pt x="126" y="275"/>
                    <a:pt x="154" y="267"/>
                    <a:pt x="175" y="263"/>
                  </a:cubicBezTo>
                  <a:cubicBezTo>
                    <a:pt x="184" y="262"/>
                    <a:pt x="192" y="261"/>
                    <a:pt x="201" y="259"/>
                  </a:cubicBezTo>
                  <a:cubicBezTo>
                    <a:pt x="202" y="258"/>
                    <a:pt x="203" y="258"/>
                    <a:pt x="203" y="25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4" name="Freeform 9865"/>
            <p:cNvSpPr>
              <a:spLocks/>
            </p:cNvSpPr>
            <p:nvPr/>
          </p:nvSpPr>
          <p:spPr bwMode="auto">
            <a:xfrm>
              <a:off x="7540681" y="1504956"/>
              <a:ext cx="542929" cy="608015"/>
            </a:xfrm>
            <a:custGeom>
              <a:avLst/>
              <a:gdLst>
                <a:gd name="T0" fmla="*/ 245 w 285"/>
                <a:gd name="T1" fmla="*/ 172 h 319"/>
                <a:gd name="T2" fmla="*/ 220 w 285"/>
                <a:gd name="T3" fmla="*/ 0 h 319"/>
                <a:gd name="T4" fmla="*/ 0 w 285"/>
                <a:gd name="T5" fmla="*/ 303 h 319"/>
                <a:gd name="T6" fmla="*/ 12 w 285"/>
                <a:gd name="T7" fmla="*/ 312 h 319"/>
                <a:gd name="T8" fmla="*/ 43 w 285"/>
                <a:gd name="T9" fmla="*/ 307 h 319"/>
                <a:gd name="T10" fmla="*/ 85 w 285"/>
                <a:gd name="T11" fmla="*/ 249 h 319"/>
                <a:gd name="T12" fmla="*/ 150 w 285"/>
                <a:gd name="T13" fmla="*/ 224 h 319"/>
                <a:gd name="T14" fmla="*/ 176 w 285"/>
                <a:gd name="T15" fmla="*/ 220 h 319"/>
                <a:gd name="T16" fmla="*/ 178 w 285"/>
                <a:gd name="T17" fmla="*/ 219 h 319"/>
                <a:gd name="T18" fmla="*/ 178 w 285"/>
                <a:gd name="T19" fmla="*/ 219 h 319"/>
                <a:gd name="T20" fmla="*/ 245 w 285"/>
                <a:gd name="T21" fmla="*/ 17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19">
                  <a:moveTo>
                    <a:pt x="245" y="172"/>
                  </a:moveTo>
                  <a:cubicBezTo>
                    <a:pt x="285" y="116"/>
                    <a:pt x="274" y="39"/>
                    <a:pt x="220" y="0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22" y="319"/>
                    <a:pt x="36" y="317"/>
                    <a:pt x="43" y="307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101" y="236"/>
                    <a:pt x="129" y="228"/>
                    <a:pt x="150" y="224"/>
                  </a:cubicBezTo>
                  <a:cubicBezTo>
                    <a:pt x="159" y="223"/>
                    <a:pt x="167" y="222"/>
                    <a:pt x="176" y="220"/>
                  </a:cubicBezTo>
                  <a:cubicBezTo>
                    <a:pt x="177" y="219"/>
                    <a:pt x="178" y="219"/>
                    <a:pt x="178" y="219"/>
                  </a:cubicBezTo>
                  <a:cubicBezTo>
                    <a:pt x="178" y="219"/>
                    <a:pt x="178" y="219"/>
                    <a:pt x="178" y="219"/>
                  </a:cubicBezTo>
                  <a:cubicBezTo>
                    <a:pt x="203" y="212"/>
                    <a:pt x="227" y="195"/>
                    <a:pt x="245" y="172"/>
                  </a:cubicBezTo>
                  <a:close/>
                </a:path>
              </a:pathLst>
            </a:custGeom>
            <a:solidFill>
              <a:srgbClr val="EFB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5" name="Freeform 9866"/>
            <p:cNvSpPr>
              <a:spLocks/>
            </p:cNvSpPr>
            <p:nvPr/>
          </p:nvSpPr>
          <p:spPr bwMode="auto">
            <a:xfrm>
              <a:off x="7605769" y="1739907"/>
              <a:ext cx="88901" cy="206376"/>
            </a:xfrm>
            <a:custGeom>
              <a:avLst/>
              <a:gdLst>
                <a:gd name="T0" fmla="*/ 56 w 56"/>
                <a:gd name="T1" fmla="*/ 0 h 130"/>
                <a:gd name="T2" fmla="*/ 0 w 56"/>
                <a:gd name="T3" fmla="*/ 130 h 130"/>
                <a:gd name="T4" fmla="*/ 56 w 56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0">
                  <a:moveTo>
                    <a:pt x="56" y="0"/>
                  </a:moveTo>
                  <a:lnTo>
                    <a:pt x="0" y="13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6" name="Line 9867"/>
            <p:cNvSpPr>
              <a:spLocks noChangeShapeType="1"/>
            </p:cNvSpPr>
            <p:nvPr/>
          </p:nvSpPr>
          <p:spPr bwMode="auto">
            <a:xfrm flipH="1">
              <a:off x="7605769" y="1739907"/>
              <a:ext cx="88901" cy="20637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7" name="Freeform 9868"/>
            <p:cNvSpPr>
              <a:spLocks/>
            </p:cNvSpPr>
            <p:nvPr/>
          </p:nvSpPr>
          <p:spPr bwMode="auto">
            <a:xfrm>
              <a:off x="7594657" y="1725619"/>
              <a:ext cx="112713" cy="233363"/>
            </a:xfrm>
            <a:custGeom>
              <a:avLst/>
              <a:gdLst>
                <a:gd name="T0" fmla="*/ 2 w 59"/>
                <a:gd name="T1" fmla="*/ 121 h 122"/>
                <a:gd name="T2" fmla="*/ 1 w 59"/>
                <a:gd name="T3" fmla="*/ 114 h 122"/>
                <a:gd name="T4" fmla="*/ 48 w 59"/>
                <a:gd name="T5" fmla="*/ 4 h 122"/>
                <a:gd name="T6" fmla="*/ 55 w 59"/>
                <a:gd name="T7" fmla="*/ 2 h 122"/>
                <a:gd name="T8" fmla="*/ 58 w 59"/>
                <a:gd name="T9" fmla="*/ 9 h 122"/>
                <a:gd name="T10" fmla="*/ 11 w 59"/>
                <a:gd name="T11" fmla="*/ 118 h 122"/>
                <a:gd name="T12" fmla="*/ 4 w 59"/>
                <a:gd name="T13" fmla="*/ 121 h 122"/>
                <a:gd name="T14" fmla="*/ 2 w 59"/>
                <a:gd name="T15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2">
                  <a:moveTo>
                    <a:pt x="2" y="121"/>
                  </a:moveTo>
                  <a:cubicBezTo>
                    <a:pt x="0" y="119"/>
                    <a:pt x="0" y="116"/>
                    <a:pt x="1" y="11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2"/>
                    <a:pt x="52" y="0"/>
                    <a:pt x="55" y="2"/>
                  </a:cubicBezTo>
                  <a:cubicBezTo>
                    <a:pt x="58" y="3"/>
                    <a:pt x="59" y="6"/>
                    <a:pt x="58" y="9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10" y="121"/>
                    <a:pt x="6" y="122"/>
                    <a:pt x="4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8" name="Freeform 9869"/>
            <p:cNvSpPr>
              <a:spLocks/>
            </p:cNvSpPr>
            <p:nvPr/>
          </p:nvSpPr>
          <p:spPr bwMode="auto">
            <a:xfrm>
              <a:off x="7694670" y="1736732"/>
              <a:ext cx="34925" cy="84138"/>
            </a:xfrm>
            <a:custGeom>
              <a:avLst/>
              <a:gdLst>
                <a:gd name="T0" fmla="*/ 0 w 22"/>
                <a:gd name="T1" fmla="*/ 0 h 53"/>
                <a:gd name="T2" fmla="*/ 22 w 22"/>
                <a:gd name="T3" fmla="*/ 53 h 53"/>
                <a:gd name="T4" fmla="*/ 0 w 22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3">
                  <a:moveTo>
                    <a:pt x="0" y="0"/>
                  </a:moveTo>
                  <a:lnTo>
                    <a:pt x="22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9" name="Line 9870"/>
            <p:cNvSpPr>
              <a:spLocks noChangeShapeType="1"/>
            </p:cNvSpPr>
            <p:nvPr/>
          </p:nvSpPr>
          <p:spPr bwMode="auto">
            <a:xfrm>
              <a:off x="7694670" y="1736732"/>
              <a:ext cx="34925" cy="841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0" name="Freeform 9871"/>
            <p:cNvSpPr>
              <a:spLocks/>
            </p:cNvSpPr>
            <p:nvPr/>
          </p:nvSpPr>
          <p:spPr bwMode="auto">
            <a:xfrm>
              <a:off x="7681970" y="1725619"/>
              <a:ext cx="58738" cy="106363"/>
            </a:xfrm>
            <a:custGeom>
              <a:avLst/>
              <a:gdLst>
                <a:gd name="T0" fmla="*/ 22 w 31"/>
                <a:gd name="T1" fmla="*/ 55 h 56"/>
                <a:gd name="T2" fmla="*/ 20 w 31"/>
                <a:gd name="T3" fmla="*/ 52 h 56"/>
                <a:gd name="T4" fmla="*/ 2 w 31"/>
                <a:gd name="T5" fmla="*/ 8 h 56"/>
                <a:gd name="T6" fmla="*/ 5 w 31"/>
                <a:gd name="T7" fmla="*/ 1 h 56"/>
                <a:gd name="T8" fmla="*/ 12 w 31"/>
                <a:gd name="T9" fmla="*/ 4 h 56"/>
                <a:gd name="T10" fmla="*/ 30 w 31"/>
                <a:gd name="T11" fmla="*/ 48 h 56"/>
                <a:gd name="T12" fmla="*/ 27 w 31"/>
                <a:gd name="T13" fmla="*/ 55 h 56"/>
                <a:gd name="T14" fmla="*/ 22 w 31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6">
                  <a:moveTo>
                    <a:pt x="22" y="55"/>
                  </a:moveTo>
                  <a:cubicBezTo>
                    <a:pt x="21" y="54"/>
                    <a:pt x="20" y="53"/>
                    <a:pt x="20" y="5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2" y="2"/>
                    <a:pt x="5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51"/>
                    <a:pt x="30" y="54"/>
                    <a:pt x="27" y="55"/>
                  </a:cubicBezTo>
                  <a:cubicBezTo>
                    <a:pt x="25" y="56"/>
                    <a:pt x="23" y="56"/>
                    <a:pt x="2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1" name="Freeform 9872"/>
            <p:cNvSpPr>
              <a:spLocks/>
            </p:cNvSpPr>
            <p:nvPr/>
          </p:nvSpPr>
          <p:spPr bwMode="auto">
            <a:xfrm>
              <a:off x="7650220" y="1828807"/>
              <a:ext cx="168276" cy="150813"/>
            </a:xfrm>
            <a:custGeom>
              <a:avLst/>
              <a:gdLst>
                <a:gd name="T0" fmla="*/ 106 w 106"/>
                <a:gd name="T1" fmla="*/ 0 h 95"/>
                <a:gd name="T2" fmla="*/ 0 w 106"/>
                <a:gd name="T3" fmla="*/ 95 h 95"/>
                <a:gd name="T4" fmla="*/ 106 w 106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106" y="0"/>
                  </a:moveTo>
                  <a:lnTo>
                    <a:pt x="0" y="9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2" name="Line 9873"/>
            <p:cNvSpPr>
              <a:spLocks noChangeShapeType="1"/>
            </p:cNvSpPr>
            <p:nvPr/>
          </p:nvSpPr>
          <p:spPr bwMode="auto">
            <a:xfrm flipH="1">
              <a:off x="7650220" y="1828807"/>
              <a:ext cx="168276" cy="1508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3" name="Freeform 9874"/>
            <p:cNvSpPr>
              <a:spLocks/>
            </p:cNvSpPr>
            <p:nvPr/>
          </p:nvSpPr>
          <p:spPr bwMode="auto">
            <a:xfrm>
              <a:off x="7637520" y="1817695"/>
              <a:ext cx="193676" cy="173038"/>
            </a:xfrm>
            <a:custGeom>
              <a:avLst/>
              <a:gdLst>
                <a:gd name="T0" fmla="*/ 2 w 101"/>
                <a:gd name="T1" fmla="*/ 89 h 91"/>
                <a:gd name="T2" fmla="*/ 2 w 101"/>
                <a:gd name="T3" fmla="*/ 88 h 91"/>
                <a:gd name="T4" fmla="*/ 2 w 101"/>
                <a:gd name="T5" fmla="*/ 81 h 91"/>
                <a:gd name="T6" fmla="*/ 92 w 101"/>
                <a:gd name="T7" fmla="*/ 2 h 91"/>
                <a:gd name="T8" fmla="*/ 99 w 101"/>
                <a:gd name="T9" fmla="*/ 2 h 91"/>
                <a:gd name="T10" fmla="*/ 99 w 101"/>
                <a:gd name="T11" fmla="*/ 10 h 91"/>
                <a:gd name="T12" fmla="*/ 9 w 101"/>
                <a:gd name="T13" fmla="*/ 89 h 91"/>
                <a:gd name="T14" fmla="*/ 2 w 101"/>
                <a:gd name="T15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91">
                  <a:moveTo>
                    <a:pt x="2" y="89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0" y="86"/>
                    <a:pt x="0" y="83"/>
                    <a:pt x="2" y="81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0"/>
                    <a:pt x="97" y="0"/>
                    <a:pt x="99" y="2"/>
                  </a:cubicBezTo>
                  <a:cubicBezTo>
                    <a:pt x="101" y="5"/>
                    <a:pt x="101" y="8"/>
                    <a:pt x="99" y="1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7" y="91"/>
                    <a:pt x="4" y="91"/>
                    <a:pt x="2" y="89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4" name="Freeform 9875"/>
            <p:cNvSpPr>
              <a:spLocks/>
            </p:cNvSpPr>
            <p:nvPr/>
          </p:nvSpPr>
          <p:spPr bwMode="auto">
            <a:xfrm>
              <a:off x="7729595" y="1820870"/>
              <a:ext cx="92076" cy="7938"/>
            </a:xfrm>
            <a:custGeom>
              <a:avLst/>
              <a:gdLst>
                <a:gd name="T0" fmla="*/ 58 w 58"/>
                <a:gd name="T1" fmla="*/ 5 h 5"/>
                <a:gd name="T2" fmla="*/ 0 w 58"/>
                <a:gd name="T3" fmla="*/ 0 h 5"/>
                <a:gd name="T4" fmla="*/ 58 w 5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">
                  <a:moveTo>
                    <a:pt x="58" y="5"/>
                  </a:moveTo>
                  <a:lnTo>
                    <a:pt x="0" y="0"/>
                  </a:lnTo>
                  <a:lnTo>
                    <a:pt x="58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5" name="Line 9876"/>
            <p:cNvSpPr>
              <a:spLocks noChangeShapeType="1"/>
            </p:cNvSpPr>
            <p:nvPr/>
          </p:nvSpPr>
          <p:spPr bwMode="auto">
            <a:xfrm flipH="1" flipV="1">
              <a:off x="7729595" y="1820870"/>
              <a:ext cx="92076" cy="79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6" name="Freeform 9877"/>
            <p:cNvSpPr>
              <a:spLocks/>
            </p:cNvSpPr>
            <p:nvPr/>
          </p:nvSpPr>
          <p:spPr bwMode="auto">
            <a:xfrm>
              <a:off x="7718483" y="1811345"/>
              <a:ext cx="112713" cy="28575"/>
            </a:xfrm>
            <a:custGeom>
              <a:avLst/>
              <a:gdLst>
                <a:gd name="T0" fmla="*/ 3 w 59"/>
                <a:gd name="T1" fmla="*/ 10 h 15"/>
                <a:gd name="T2" fmla="*/ 1 w 59"/>
                <a:gd name="T3" fmla="*/ 5 h 15"/>
                <a:gd name="T4" fmla="*/ 6 w 59"/>
                <a:gd name="T5" fmla="*/ 0 h 15"/>
                <a:gd name="T6" fmla="*/ 54 w 59"/>
                <a:gd name="T7" fmla="*/ 4 h 15"/>
                <a:gd name="T8" fmla="*/ 59 w 59"/>
                <a:gd name="T9" fmla="*/ 10 h 15"/>
                <a:gd name="T10" fmla="*/ 53 w 59"/>
                <a:gd name="T11" fmla="*/ 15 h 15"/>
                <a:gd name="T12" fmla="*/ 6 w 59"/>
                <a:gd name="T13" fmla="*/ 11 h 15"/>
                <a:gd name="T14" fmla="*/ 3 w 59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3" y="10"/>
                  </a:moveTo>
                  <a:cubicBezTo>
                    <a:pt x="1" y="9"/>
                    <a:pt x="0" y="7"/>
                    <a:pt x="1" y="5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4"/>
                    <a:pt x="59" y="7"/>
                    <a:pt x="59" y="10"/>
                  </a:cubicBezTo>
                  <a:cubicBezTo>
                    <a:pt x="59" y="13"/>
                    <a:pt x="56" y="15"/>
                    <a:pt x="53" y="1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7" name="Freeform 9878"/>
            <p:cNvSpPr>
              <a:spLocks/>
            </p:cNvSpPr>
            <p:nvPr/>
          </p:nvSpPr>
          <p:spPr bwMode="auto">
            <a:xfrm>
              <a:off x="7504169" y="1990733"/>
              <a:ext cx="130176" cy="103188"/>
            </a:xfrm>
            <a:custGeom>
              <a:avLst/>
              <a:gdLst>
                <a:gd name="T0" fmla="*/ 74 w 82"/>
                <a:gd name="T1" fmla="*/ 65 h 65"/>
                <a:gd name="T2" fmla="*/ 0 w 82"/>
                <a:gd name="T3" fmla="*/ 12 h 65"/>
                <a:gd name="T4" fmla="*/ 9 w 82"/>
                <a:gd name="T5" fmla="*/ 0 h 65"/>
                <a:gd name="T6" fmla="*/ 82 w 82"/>
                <a:gd name="T7" fmla="*/ 53 h 65"/>
                <a:gd name="T8" fmla="*/ 74 w 82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5">
                  <a:moveTo>
                    <a:pt x="74" y="65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2" y="53"/>
                  </a:lnTo>
                  <a:lnTo>
                    <a:pt x="74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8" name="Freeform 9879"/>
            <p:cNvSpPr>
              <a:spLocks/>
            </p:cNvSpPr>
            <p:nvPr/>
          </p:nvSpPr>
          <p:spPr bwMode="auto">
            <a:xfrm>
              <a:off x="7521631" y="1968508"/>
              <a:ext cx="128588" cy="101600"/>
            </a:xfrm>
            <a:custGeom>
              <a:avLst/>
              <a:gdLst>
                <a:gd name="T0" fmla="*/ 73 w 81"/>
                <a:gd name="T1" fmla="*/ 64 h 64"/>
                <a:gd name="T2" fmla="*/ 0 w 81"/>
                <a:gd name="T3" fmla="*/ 12 h 64"/>
                <a:gd name="T4" fmla="*/ 9 w 81"/>
                <a:gd name="T5" fmla="*/ 0 h 64"/>
                <a:gd name="T6" fmla="*/ 81 w 81"/>
                <a:gd name="T7" fmla="*/ 52 h 64"/>
                <a:gd name="T8" fmla="*/ 73 w 81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73" y="64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1" y="52"/>
                  </a:lnTo>
                  <a:lnTo>
                    <a:pt x="73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9" name="Freeform 9880"/>
            <p:cNvSpPr>
              <a:spLocks/>
            </p:cNvSpPr>
            <p:nvPr/>
          </p:nvSpPr>
          <p:spPr bwMode="auto">
            <a:xfrm>
              <a:off x="7539094" y="1946283"/>
              <a:ext cx="127001" cy="101600"/>
            </a:xfrm>
            <a:custGeom>
              <a:avLst/>
              <a:gdLst>
                <a:gd name="T0" fmla="*/ 72 w 80"/>
                <a:gd name="T1" fmla="*/ 64 h 64"/>
                <a:gd name="T2" fmla="*/ 0 w 80"/>
                <a:gd name="T3" fmla="*/ 11 h 64"/>
                <a:gd name="T4" fmla="*/ 7 w 80"/>
                <a:gd name="T5" fmla="*/ 0 h 64"/>
                <a:gd name="T6" fmla="*/ 80 w 80"/>
                <a:gd name="T7" fmla="*/ 53 h 64"/>
                <a:gd name="T8" fmla="*/ 72 w 80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72" y="64"/>
                  </a:moveTo>
                  <a:lnTo>
                    <a:pt x="0" y="11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0" name="Freeform 9881"/>
            <p:cNvSpPr>
              <a:spLocks/>
            </p:cNvSpPr>
            <p:nvPr/>
          </p:nvSpPr>
          <p:spPr bwMode="auto">
            <a:xfrm>
              <a:off x="7556556" y="1922470"/>
              <a:ext cx="127001" cy="103188"/>
            </a:xfrm>
            <a:custGeom>
              <a:avLst/>
              <a:gdLst>
                <a:gd name="T0" fmla="*/ 72 w 80"/>
                <a:gd name="T1" fmla="*/ 65 h 65"/>
                <a:gd name="T2" fmla="*/ 0 w 80"/>
                <a:gd name="T3" fmla="*/ 12 h 65"/>
                <a:gd name="T4" fmla="*/ 7 w 80"/>
                <a:gd name="T5" fmla="*/ 0 h 65"/>
                <a:gd name="T6" fmla="*/ 80 w 80"/>
                <a:gd name="T7" fmla="*/ 53 h 65"/>
                <a:gd name="T8" fmla="*/ 72 w 80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5">
                  <a:moveTo>
                    <a:pt x="72" y="65"/>
                  </a:moveTo>
                  <a:lnTo>
                    <a:pt x="0" y="12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1" name="Freeform 9882"/>
            <p:cNvSpPr>
              <a:spLocks/>
            </p:cNvSpPr>
            <p:nvPr/>
          </p:nvSpPr>
          <p:spPr bwMode="auto">
            <a:xfrm>
              <a:off x="7613707" y="1963745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2" name="Freeform 9883"/>
            <p:cNvSpPr>
              <a:spLocks/>
            </p:cNvSpPr>
            <p:nvPr/>
          </p:nvSpPr>
          <p:spPr bwMode="auto">
            <a:xfrm>
              <a:off x="7596244" y="1989145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6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6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3" name="Freeform 9884"/>
            <p:cNvSpPr>
              <a:spLocks/>
            </p:cNvSpPr>
            <p:nvPr/>
          </p:nvSpPr>
          <p:spPr bwMode="auto">
            <a:xfrm>
              <a:off x="7580369" y="2011370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5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5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4" name="Freeform 9885"/>
            <p:cNvSpPr>
              <a:spLocks/>
            </p:cNvSpPr>
            <p:nvPr/>
          </p:nvSpPr>
          <p:spPr bwMode="auto">
            <a:xfrm>
              <a:off x="7564494" y="2032008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5" name="Freeform 9886"/>
            <p:cNvSpPr>
              <a:spLocks/>
            </p:cNvSpPr>
            <p:nvPr/>
          </p:nvSpPr>
          <p:spPr bwMode="auto">
            <a:xfrm>
              <a:off x="8075673" y="1803407"/>
              <a:ext cx="71438" cy="25400"/>
            </a:xfrm>
            <a:custGeom>
              <a:avLst/>
              <a:gdLst>
                <a:gd name="T0" fmla="*/ 45 w 45"/>
                <a:gd name="T1" fmla="*/ 16 h 16"/>
                <a:gd name="T2" fmla="*/ 0 w 45"/>
                <a:gd name="T3" fmla="*/ 0 h 16"/>
                <a:gd name="T4" fmla="*/ 45 w 4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16">
                  <a:moveTo>
                    <a:pt x="45" y="16"/>
                  </a:moveTo>
                  <a:lnTo>
                    <a:pt x="0" y="0"/>
                  </a:lnTo>
                  <a:lnTo>
                    <a:pt x="45" y="16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6" name="Line 9887"/>
            <p:cNvSpPr>
              <a:spLocks noChangeShapeType="1"/>
            </p:cNvSpPr>
            <p:nvPr/>
          </p:nvSpPr>
          <p:spPr bwMode="auto">
            <a:xfrm flipH="1" flipV="1">
              <a:off x="8075673" y="1803407"/>
              <a:ext cx="71438" cy="254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7" name="Freeform 9888"/>
            <p:cNvSpPr>
              <a:spLocks/>
            </p:cNvSpPr>
            <p:nvPr/>
          </p:nvSpPr>
          <p:spPr bwMode="auto">
            <a:xfrm>
              <a:off x="8066148" y="1790707"/>
              <a:ext cx="90488" cy="50800"/>
            </a:xfrm>
            <a:custGeom>
              <a:avLst/>
              <a:gdLst>
                <a:gd name="T0" fmla="*/ 1 w 47"/>
                <a:gd name="T1" fmla="*/ 8 h 27"/>
                <a:gd name="T2" fmla="*/ 1 w 47"/>
                <a:gd name="T3" fmla="*/ 4 h 27"/>
                <a:gd name="T4" fmla="*/ 7 w 47"/>
                <a:gd name="T5" fmla="*/ 1 h 27"/>
                <a:gd name="T6" fmla="*/ 43 w 47"/>
                <a:gd name="T7" fmla="*/ 17 h 27"/>
                <a:gd name="T8" fmla="*/ 46 w 47"/>
                <a:gd name="T9" fmla="*/ 23 h 27"/>
                <a:gd name="T10" fmla="*/ 40 w 47"/>
                <a:gd name="T11" fmla="*/ 26 h 27"/>
                <a:gd name="T12" fmla="*/ 3 w 47"/>
                <a:gd name="T13" fmla="*/ 10 h 27"/>
                <a:gd name="T14" fmla="*/ 1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1" y="8"/>
                  </a:move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6" y="18"/>
                    <a:pt x="47" y="21"/>
                    <a:pt x="46" y="23"/>
                  </a:cubicBezTo>
                  <a:cubicBezTo>
                    <a:pt x="45" y="25"/>
                    <a:pt x="42" y="27"/>
                    <a:pt x="40" y="2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2" y="9"/>
                    <a:pt x="1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8" name="Freeform 9889"/>
            <p:cNvSpPr>
              <a:spLocks/>
            </p:cNvSpPr>
            <p:nvPr/>
          </p:nvSpPr>
          <p:spPr bwMode="auto">
            <a:xfrm>
              <a:off x="8104248" y="1716094"/>
              <a:ext cx="74613" cy="19050"/>
            </a:xfrm>
            <a:custGeom>
              <a:avLst/>
              <a:gdLst>
                <a:gd name="T0" fmla="*/ 47 w 47"/>
                <a:gd name="T1" fmla="*/ 12 h 12"/>
                <a:gd name="T2" fmla="*/ 0 w 47"/>
                <a:gd name="T3" fmla="*/ 0 h 12"/>
                <a:gd name="T4" fmla="*/ 47 w 4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2">
                  <a:moveTo>
                    <a:pt x="47" y="12"/>
                  </a:moveTo>
                  <a:lnTo>
                    <a:pt x="0" y="0"/>
                  </a:lnTo>
                  <a:lnTo>
                    <a:pt x="47" y="12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9" name="Line 9890"/>
            <p:cNvSpPr>
              <a:spLocks noChangeShapeType="1"/>
            </p:cNvSpPr>
            <p:nvPr/>
          </p:nvSpPr>
          <p:spPr bwMode="auto">
            <a:xfrm flipH="1" flipV="1">
              <a:off x="8104248" y="1716094"/>
              <a:ext cx="74613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90" name="Freeform 9891"/>
            <p:cNvSpPr>
              <a:spLocks/>
            </p:cNvSpPr>
            <p:nvPr/>
          </p:nvSpPr>
          <p:spPr bwMode="auto">
            <a:xfrm>
              <a:off x="8094723" y="1706569"/>
              <a:ext cx="93663" cy="38100"/>
            </a:xfrm>
            <a:custGeom>
              <a:avLst/>
              <a:gdLst>
                <a:gd name="T0" fmla="*/ 2 w 49"/>
                <a:gd name="T1" fmla="*/ 8 h 20"/>
                <a:gd name="T2" fmla="*/ 1 w 49"/>
                <a:gd name="T3" fmla="*/ 4 h 20"/>
                <a:gd name="T4" fmla="*/ 6 w 49"/>
                <a:gd name="T5" fmla="*/ 1 h 20"/>
                <a:gd name="T6" fmla="*/ 45 w 49"/>
                <a:gd name="T7" fmla="*/ 10 h 20"/>
                <a:gd name="T8" fmla="*/ 48 w 49"/>
                <a:gd name="T9" fmla="*/ 16 h 20"/>
                <a:gd name="T10" fmla="*/ 42 w 49"/>
                <a:gd name="T11" fmla="*/ 19 h 20"/>
                <a:gd name="T12" fmla="*/ 4 w 49"/>
                <a:gd name="T13" fmla="*/ 10 h 20"/>
                <a:gd name="T14" fmla="*/ 2 w 49"/>
                <a:gd name="T1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0">
                  <a:moveTo>
                    <a:pt x="2" y="8"/>
                  </a:moveTo>
                  <a:cubicBezTo>
                    <a:pt x="1" y="7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1"/>
                    <a:pt x="49" y="13"/>
                    <a:pt x="48" y="16"/>
                  </a:cubicBezTo>
                  <a:cubicBezTo>
                    <a:pt x="47" y="18"/>
                    <a:pt x="45" y="20"/>
                    <a:pt x="42" y="1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2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0" name="Freeform 9893"/>
            <p:cNvSpPr>
              <a:spLocks/>
            </p:cNvSpPr>
            <p:nvPr/>
          </p:nvSpPr>
          <p:spPr bwMode="auto">
            <a:xfrm>
              <a:off x="8099425" y="1619250"/>
              <a:ext cx="74613" cy="11113"/>
            </a:xfrm>
            <a:custGeom>
              <a:avLst/>
              <a:gdLst>
                <a:gd name="T0" fmla="*/ 47 w 47"/>
                <a:gd name="T1" fmla="*/ 0 h 7"/>
                <a:gd name="T2" fmla="*/ 0 w 47"/>
                <a:gd name="T3" fmla="*/ 7 h 7"/>
                <a:gd name="T4" fmla="*/ 47 w 4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">
                  <a:moveTo>
                    <a:pt x="47" y="0"/>
                  </a:moveTo>
                  <a:lnTo>
                    <a:pt x="0" y="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1" name="Line 9894"/>
            <p:cNvSpPr>
              <a:spLocks noChangeShapeType="1"/>
            </p:cNvSpPr>
            <p:nvPr/>
          </p:nvSpPr>
          <p:spPr bwMode="auto">
            <a:xfrm flipH="1">
              <a:off x="8099425" y="1619250"/>
              <a:ext cx="74613" cy="111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2" name="Freeform 9895"/>
            <p:cNvSpPr>
              <a:spLocks/>
            </p:cNvSpPr>
            <p:nvPr/>
          </p:nvSpPr>
          <p:spPr bwMode="auto">
            <a:xfrm>
              <a:off x="8089900" y="1609725"/>
              <a:ext cx="90488" cy="30163"/>
            </a:xfrm>
            <a:custGeom>
              <a:avLst/>
              <a:gdLst>
                <a:gd name="T0" fmla="*/ 3 w 48"/>
                <a:gd name="T1" fmla="*/ 15 h 16"/>
                <a:gd name="T2" fmla="*/ 0 w 48"/>
                <a:gd name="T3" fmla="*/ 12 h 16"/>
                <a:gd name="T4" fmla="*/ 4 w 48"/>
                <a:gd name="T5" fmla="*/ 7 h 16"/>
                <a:gd name="T6" fmla="*/ 43 w 48"/>
                <a:gd name="T7" fmla="*/ 0 h 16"/>
                <a:gd name="T8" fmla="*/ 48 w 48"/>
                <a:gd name="T9" fmla="*/ 4 h 16"/>
                <a:gd name="T10" fmla="*/ 44 w 48"/>
                <a:gd name="T11" fmla="*/ 9 h 16"/>
                <a:gd name="T12" fmla="*/ 5 w 48"/>
                <a:gd name="T13" fmla="*/ 16 h 16"/>
                <a:gd name="T14" fmla="*/ 3 w 48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6">
                  <a:moveTo>
                    <a:pt x="3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10"/>
                    <a:pt x="1" y="7"/>
                    <a:pt x="4" y="7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8" y="1"/>
                    <a:pt x="48" y="4"/>
                  </a:cubicBezTo>
                  <a:cubicBezTo>
                    <a:pt x="48" y="6"/>
                    <a:pt x="47" y="9"/>
                    <a:pt x="44" y="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3" y="15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3" name="Freeform 9896"/>
            <p:cNvSpPr>
              <a:spLocks/>
            </p:cNvSpPr>
            <p:nvPr/>
          </p:nvSpPr>
          <p:spPr bwMode="auto">
            <a:xfrm>
              <a:off x="8061325" y="1514475"/>
              <a:ext cx="68263" cy="30163"/>
            </a:xfrm>
            <a:custGeom>
              <a:avLst/>
              <a:gdLst>
                <a:gd name="T0" fmla="*/ 43 w 43"/>
                <a:gd name="T1" fmla="*/ 0 h 19"/>
                <a:gd name="T2" fmla="*/ 0 w 43"/>
                <a:gd name="T3" fmla="*/ 19 h 19"/>
                <a:gd name="T4" fmla="*/ 43 w 43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19">
                  <a:moveTo>
                    <a:pt x="43" y="0"/>
                  </a:moveTo>
                  <a:lnTo>
                    <a:pt x="0" y="19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4" name="Line 9897"/>
            <p:cNvSpPr>
              <a:spLocks noChangeShapeType="1"/>
            </p:cNvSpPr>
            <p:nvPr/>
          </p:nvSpPr>
          <p:spPr bwMode="auto">
            <a:xfrm flipH="1">
              <a:off x="8061325" y="1514475"/>
              <a:ext cx="68263" cy="301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5" name="Freeform 9898"/>
            <p:cNvSpPr>
              <a:spLocks/>
            </p:cNvSpPr>
            <p:nvPr/>
          </p:nvSpPr>
          <p:spPr bwMode="auto">
            <a:xfrm>
              <a:off x="8051800" y="1504950"/>
              <a:ext cx="87313" cy="49213"/>
            </a:xfrm>
            <a:custGeom>
              <a:avLst/>
              <a:gdLst>
                <a:gd name="T0" fmla="*/ 4 w 46"/>
                <a:gd name="T1" fmla="*/ 26 h 26"/>
                <a:gd name="T2" fmla="*/ 1 w 46"/>
                <a:gd name="T3" fmla="*/ 23 h 26"/>
                <a:gd name="T4" fmla="*/ 3 w 46"/>
                <a:gd name="T5" fmla="*/ 17 h 26"/>
                <a:gd name="T6" fmla="*/ 40 w 46"/>
                <a:gd name="T7" fmla="*/ 1 h 26"/>
                <a:gd name="T8" fmla="*/ 45 w 46"/>
                <a:gd name="T9" fmla="*/ 4 h 26"/>
                <a:gd name="T10" fmla="*/ 43 w 46"/>
                <a:gd name="T11" fmla="*/ 10 h 26"/>
                <a:gd name="T12" fmla="*/ 7 w 46"/>
                <a:gd name="T13" fmla="*/ 25 h 26"/>
                <a:gd name="T14" fmla="*/ 4 w 4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6">
                  <a:moveTo>
                    <a:pt x="4" y="26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1"/>
                    <a:pt x="1" y="18"/>
                    <a:pt x="3" y="17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2" y="0"/>
                    <a:pt x="44" y="1"/>
                    <a:pt x="45" y="4"/>
                  </a:cubicBezTo>
                  <a:cubicBezTo>
                    <a:pt x="46" y="6"/>
                    <a:pt x="45" y="9"/>
                    <a:pt x="43" y="1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6"/>
                    <a:pt x="5" y="26"/>
                    <a:pt x="4" y="2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6" name="Freeform 9899"/>
            <p:cNvSpPr>
              <a:spLocks/>
            </p:cNvSpPr>
            <p:nvPr/>
          </p:nvSpPr>
          <p:spPr bwMode="auto">
            <a:xfrm>
              <a:off x="7605713" y="1435100"/>
              <a:ext cx="44450" cy="60325"/>
            </a:xfrm>
            <a:custGeom>
              <a:avLst/>
              <a:gdLst>
                <a:gd name="T0" fmla="*/ 0 w 28"/>
                <a:gd name="T1" fmla="*/ 0 h 38"/>
                <a:gd name="T2" fmla="*/ 28 w 28"/>
                <a:gd name="T3" fmla="*/ 38 h 38"/>
                <a:gd name="T4" fmla="*/ 0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0" y="0"/>
                  </a:moveTo>
                  <a:lnTo>
                    <a:pt x="28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7" name="Line 9900"/>
            <p:cNvSpPr>
              <a:spLocks noChangeShapeType="1"/>
            </p:cNvSpPr>
            <p:nvPr/>
          </p:nvSpPr>
          <p:spPr bwMode="auto">
            <a:xfrm>
              <a:off x="7605713" y="14351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8" name="Freeform 9901"/>
            <p:cNvSpPr>
              <a:spLocks/>
            </p:cNvSpPr>
            <p:nvPr/>
          </p:nvSpPr>
          <p:spPr bwMode="auto">
            <a:xfrm>
              <a:off x="7593013" y="1427163"/>
              <a:ext cx="69850" cy="76200"/>
            </a:xfrm>
            <a:custGeom>
              <a:avLst/>
              <a:gdLst>
                <a:gd name="T0" fmla="*/ 30 w 37"/>
                <a:gd name="T1" fmla="*/ 39 h 40"/>
                <a:gd name="T2" fmla="*/ 35 w 37"/>
                <a:gd name="T3" fmla="*/ 38 h 40"/>
                <a:gd name="T4" fmla="*/ 35 w 37"/>
                <a:gd name="T5" fmla="*/ 32 h 40"/>
                <a:gd name="T6" fmla="*/ 9 w 37"/>
                <a:gd name="T7" fmla="*/ 2 h 40"/>
                <a:gd name="T8" fmla="*/ 2 w 37"/>
                <a:gd name="T9" fmla="*/ 2 h 40"/>
                <a:gd name="T10" fmla="*/ 2 w 37"/>
                <a:gd name="T11" fmla="*/ 8 h 40"/>
                <a:gd name="T12" fmla="*/ 28 w 37"/>
                <a:gd name="T13" fmla="*/ 38 h 40"/>
                <a:gd name="T14" fmla="*/ 30 w 37"/>
                <a:gd name="T1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0">
                  <a:moveTo>
                    <a:pt x="30" y="39"/>
                  </a:moveTo>
                  <a:cubicBezTo>
                    <a:pt x="32" y="40"/>
                    <a:pt x="33" y="39"/>
                    <a:pt x="35" y="38"/>
                  </a:cubicBezTo>
                  <a:cubicBezTo>
                    <a:pt x="37" y="36"/>
                    <a:pt x="37" y="34"/>
                    <a:pt x="35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8"/>
                    <a:pt x="30" y="39"/>
                    <a:pt x="30" y="39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9" name="Freeform 9902"/>
            <p:cNvSpPr>
              <a:spLocks/>
            </p:cNvSpPr>
            <p:nvPr/>
          </p:nvSpPr>
          <p:spPr bwMode="auto">
            <a:xfrm>
              <a:off x="7683500" y="1374775"/>
              <a:ext cx="39688" cy="65088"/>
            </a:xfrm>
            <a:custGeom>
              <a:avLst/>
              <a:gdLst>
                <a:gd name="T0" fmla="*/ 0 w 25"/>
                <a:gd name="T1" fmla="*/ 0 h 41"/>
                <a:gd name="T2" fmla="*/ 25 w 25"/>
                <a:gd name="T3" fmla="*/ 41 h 41"/>
                <a:gd name="T4" fmla="*/ 0 w 25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1">
                  <a:moveTo>
                    <a:pt x="0" y="0"/>
                  </a:moveTo>
                  <a:lnTo>
                    <a:pt x="2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0" name="Line 9903"/>
            <p:cNvSpPr>
              <a:spLocks noChangeShapeType="1"/>
            </p:cNvSpPr>
            <p:nvPr/>
          </p:nvSpPr>
          <p:spPr bwMode="auto">
            <a:xfrm>
              <a:off x="7683500" y="1374775"/>
              <a:ext cx="39688" cy="650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1" name="Freeform 9904"/>
            <p:cNvSpPr>
              <a:spLocks/>
            </p:cNvSpPr>
            <p:nvPr/>
          </p:nvSpPr>
          <p:spPr bwMode="auto">
            <a:xfrm>
              <a:off x="7673975" y="1365250"/>
              <a:ext cx="58738" cy="84138"/>
            </a:xfrm>
            <a:custGeom>
              <a:avLst/>
              <a:gdLst>
                <a:gd name="T0" fmla="*/ 24 w 31"/>
                <a:gd name="T1" fmla="*/ 43 h 44"/>
                <a:gd name="T2" fmla="*/ 29 w 31"/>
                <a:gd name="T3" fmla="*/ 43 h 44"/>
                <a:gd name="T4" fmla="*/ 30 w 31"/>
                <a:gd name="T5" fmla="*/ 36 h 44"/>
                <a:gd name="T6" fmla="*/ 9 w 31"/>
                <a:gd name="T7" fmla="*/ 3 h 44"/>
                <a:gd name="T8" fmla="*/ 3 w 31"/>
                <a:gd name="T9" fmla="*/ 1 h 44"/>
                <a:gd name="T10" fmla="*/ 1 w 31"/>
                <a:gd name="T11" fmla="*/ 8 h 44"/>
                <a:gd name="T12" fmla="*/ 22 w 31"/>
                <a:gd name="T13" fmla="*/ 41 h 44"/>
                <a:gd name="T14" fmla="*/ 24 w 31"/>
                <a:gd name="T15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4">
                  <a:moveTo>
                    <a:pt x="24" y="43"/>
                  </a:moveTo>
                  <a:cubicBezTo>
                    <a:pt x="26" y="44"/>
                    <a:pt x="27" y="44"/>
                    <a:pt x="29" y="43"/>
                  </a:cubicBezTo>
                  <a:cubicBezTo>
                    <a:pt x="31" y="41"/>
                    <a:pt x="31" y="39"/>
                    <a:pt x="30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2"/>
                    <a:pt x="23" y="42"/>
                    <a:pt x="24" y="43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2" name="Freeform 9905"/>
            <p:cNvSpPr>
              <a:spLocks/>
            </p:cNvSpPr>
            <p:nvPr/>
          </p:nvSpPr>
          <p:spPr bwMode="auto">
            <a:xfrm>
              <a:off x="7796213" y="1344613"/>
              <a:ext cx="11113" cy="74613"/>
            </a:xfrm>
            <a:custGeom>
              <a:avLst/>
              <a:gdLst>
                <a:gd name="T0" fmla="*/ 0 w 7"/>
                <a:gd name="T1" fmla="*/ 0 h 47"/>
                <a:gd name="T2" fmla="*/ 7 w 7"/>
                <a:gd name="T3" fmla="*/ 47 h 47"/>
                <a:gd name="T4" fmla="*/ 0 w 7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7">
                  <a:moveTo>
                    <a:pt x="0" y="0"/>
                  </a:moveTo>
                  <a:lnTo>
                    <a:pt x="7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3" name="Line 9906"/>
            <p:cNvSpPr>
              <a:spLocks noChangeShapeType="1"/>
            </p:cNvSpPr>
            <p:nvPr/>
          </p:nvSpPr>
          <p:spPr bwMode="auto">
            <a:xfrm>
              <a:off x="7796213" y="1344613"/>
              <a:ext cx="11113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2" name="Freeform 9907"/>
            <p:cNvSpPr>
              <a:spLocks/>
            </p:cNvSpPr>
            <p:nvPr/>
          </p:nvSpPr>
          <p:spPr bwMode="auto">
            <a:xfrm>
              <a:off x="7788275" y="1335088"/>
              <a:ext cx="28575" cy="93663"/>
            </a:xfrm>
            <a:custGeom>
              <a:avLst/>
              <a:gdLst>
                <a:gd name="T0" fmla="*/ 7 w 15"/>
                <a:gd name="T1" fmla="*/ 47 h 49"/>
                <a:gd name="T2" fmla="*/ 11 w 15"/>
                <a:gd name="T3" fmla="*/ 49 h 49"/>
                <a:gd name="T4" fmla="*/ 15 w 15"/>
                <a:gd name="T5" fmla="*/ 44 h 49"/>
                <a:gd name="T6" fmla="*/ 9 w 15"/>
                <a:gd name="T7" fmla="*/ 5 h 49"/>
                <a:gd name="T8" fmla="*/ 4 w 15"/>
                <a:gd name="T9" fmla="*/ 1 h 49"/>
                <a:gd name="T10" fmla="*/ 0 w 15"/>
                <a:gd name="T11" fmla="*/ 6 h 49"/>
                <a:gd name="T12" fmla="*/ 6 w 15"/>
                <a:gd name="T13" fmla="*/ 45 h 49"/>
                <a:gd name="T14" fmla="*/ 7 w 15"/>
                <a:gd name="T15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9">
                  <a:moveTo>
                    <a:pt x="7" y="47"/>
                  </a:moveTo>
                  <a:cubicBezTo>
                    <a:pt x="8" y="48"/>
                    <a:pt x="9" y="49"/>
                    <a:pt x="11" y="49"/>
                  </a:cubicBezTo>
                  <a:cubicBezTo>
                    <a:pt x="13" y="49"/>
                    <a:pt x="15" y="46"/>
                    <a:pt x="15" y="4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7" y="4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3" name="Freeform 9908"/>
            <p:cNvSpPr>
              <a:spLocks/>
            </p:cNvSpPr>
            <p:nvPr/>
          </p:nvSpPr>
          <p:spPr bwMode="auto">
            <a:xfrm>
              <a:off x="7900988" y="1354138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5 w 5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4" name="Line 9909"/>
            <p:cNvSpPr>
              <a:spLocks noChangeShapeType="1"/>
            </p:cNvSpPr>
            <p:nvPr/>
          </p:nvSpPr>
          <p:spPr bwMode="auto">
            <a:xfrm flipH="1">
              <a:off x="7900988" y="1354138"/>
              <a:ext cx="7938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5" name="Freeform 9910"/>
            <p:cNvSpPr>
              <a:spLocks/>
            </p:cNvSpPr>
            <p:nvPr/>
          </p:nvSpPr>
          <p:spPr bwMode="auto">
            <a:xfrm>
              <a:off x="7891463" y="1344613"/>
              <a:ext cx="26988" cy="93663"/>
            </a:xfrm>
            <a:custGeom>
              <a:avLst/>
              <a:gdLst>
                <a:gd name="T0" fmla="*/ 1 w 14"/>
                <a:gd name="T1" fmla="*/ 46 h 49"/>
                <a:gd name="T2" fmla="*/ 5 w 14"/>
                <a:gd name="T3" fmla="*/ 49 h 49"/>
                <a:gd name="T4" fmla="*/ 10 w 14"/>
                <a:gd name="T5" fmla="*/ 44 h 49"/>
                <a:gd name="T6" fmla="*/ 13 w 14"/>
                <a:gd name="T7" fmla="*/ 5 h 49"/>
                <a:gd name="T8" fmla="*/ 9 w 14"/>
                <a:gd name="T9" fmla="*/ 0 h 49"/>
                <a:gd name="T10" fmla="*/ 4 w 14"/>
                <a:gd name="T11" fmla="*/ 4 h 49"/>
                <a:gd name="T12" fmla="*/ 1 w 14"/>
                <a:gd name="T13" fmla="*/ 44 h 49"/>
                <a:gd name="T14" fmla="*/ 1 w 14"/>
                <a:gd name="T15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9">
                  <a:moveTo>
                    <a:pt x="1" y="46"/>
                  </a:moveTo>
                  <a:cubicBezTo>
                    <a:pt x="2" y="47"/>
                    <a:pt x="3" y="48"/>
                    <a:pt x="5" y="49"/>
                  </a:cubicBezTo>
                  <a:cubicBezTo>
                    <a:pt x="7" y="49"/>
                    <a:pt x="9" y="47"/>
                    <a:pt x="10" y="4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3"/>
                    <a:pt x="12" y="0"/>
                    <a:pt x="9" y="0"/>
                  </a:cubicBezTo>
                  <a:cubicBezTo>
                    <a:pt x="7" y="0"/>
                    <a:pt x="4" y="2"/>
                    <a:pt x="4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5"/>
                    <a:pt x="1" y="4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6" name="Freeform 9911"/>
            <p:cNvSpPr>
              <a:spLocks/>
            </p:cNvSpPr>
            <p:nvPr/>
          </p:nvSpPr>
          <p:spPr bwMode="auto">
            <a:xfrm>
              <a:off x="7986713" y="1409700"/>
              <a:ext cx="44450" cy="60325"/>
            </a:xfrm>
            <a:custGeom>
              <a:avLst/>
              <a:gdLst>
                <a:gd name="T0" fmla="*/ 28 w 28"/>
                <a:gd name="T1" fmla="*/ 0 h 38"/>
                <a:gd name="T2" fmla="*/ 0 w 28"/>
                <a:gd name="T3" fmla="*/ 38 h 38"/>
                <a:gd name="T4" fmla="*/ 28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28" y="0"/>
                  </a:moveTo>
                  <a:lnTo>
                    <a:pt x="0" y="3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7" name="Line 9912"/>
            <p:cNvSpPr>
              <a:spLocks noChangeShapeType="1"/>
            </p:cNvSpPr>
            <p:nvPr/>
          </p:nvSpPr>
          <p:spPr bwMode="auto">
            <a:xfrm flipH="1">
              <a:off x="7986713" y="14097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8" name="Freeform 9913"/>
            <p:cNvSpPr>
              <a:spLocks/>
            </p:cNvSpPr>
            <p:nvPr/>
          </p:nvSpPr>
          <p:spPr bwMode="auto">
            <a:xfrm>
              <a:off x="7977188" y="1398588"/>
              <a:ext cx="63500" cy="80963"/>
            </a:xfrm>
            <a:custGeom>
              <a:avLst/>
              <a:gdLst>
                <a:gd name="T0" fmla="*/ 1 w 33"/>
                <a:gd name="T1" fmla="*/ 37 h 43"/>
                <a:gd name="T2" fmla="*/ 2 w 33"/>
                <a:gd name="T3" fmla="*/ 41 h 43"/>
                <a:gd name="T4" fmla="*/ 9 w 33"/>
                <a:gd name="T5" fmla="*/ 40 h 43"/>
                <a:gd name="T6" fmla="*/ 32 w 33"/>
                <a:gd name="T7" fmla="*/ 8 h 43"/>
                <a:gd name="T8" fmla="*/ 31 w 33"/>
                <a:gd name="T9" fmla="*/ 2 h 43"/>
                <a:gd name="T10" fmla="*/ 24 w 33"/>
                <a:gd name="T11" fmla="*/ 3 h 43"/>
                <a:gd name="T12" fmla="*/ 1 w 33"/>
                <a:gd name="T13" fmla="*/ 35 h 43"/>
                <a:gd name="T14" fmla="*/ 1 w 33"/>
                <a:gd name="T1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43">
                  <a:moveTo>
                    <a:pt x="1" y="37"/>
                  </a:moveTo>
                  <a:cubicBezTo>
                    <a:pt x="0" y="39"/>
                    <a:pt x="1" y="40"/>
                    <a:pt x="2" y="41"/>
                  </a:cubicBezTo>
                  <a:cubicBezTo>
                    <a:pt x="4" y="43"/>
                    <a:pt x="7" y="42"/>
                    <a:pt x="9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3" y="3"/>
                    <a:pt x="31" y="2"/>
                  </a:cubicBezTo>
                  <a:cubicBezTo>
                    <a:pt x="29" y="0"/>
                    <a:pt x="26" y="1"/>
                    <a:pt x="24" y="3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7"/>
                    <a:pt x="1" y="3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9" name="Freeform 9914"/>
            <p:cNvSpPr>
              <a:spLocks/>
            </p:cNvSpPr>
            <p:nvPr/>
          </p:nvSpPr>
          <p:spPr bwMode="auto">
            <a:xfrm>
              <a:off x="4075113" y="1960563"/>
              <a:ext cx="114300" cy="115888"/>
            </a:xfrm>
            <a:custGeom>
              <a:avLst/>
              <a:gdLst>
                <a:gd name="T0" fmla="*/ 43 w 72"/>
                <a:gd name="T1" fmla="*/ 29 h 73"/>
                <a:gd name="T2" fmla="*/ 72 w 72"/>
                <a:gd name="T3" fmla="*/ 29 h 73"/>
                <a:gd name="T4" fmla="*/ 72 w 72"/>
                <a:gd name="T5" fmla="*/ 44 h 73"/>
                <a:gd name="T6" fmla="*/ 43 w 72"/>
                <a:gd name="T7" fmla="*/ 44 h 73"/>
                <a:gd name="T8" fmla="*/ 43 w 72"/>
                <a:gd name="T9" fmla="*/ 73 h 73"/>
                <a:gd name="T10" fmla="*/ 28 w 72"/>
                <a:gd name="T11" fmla="*/ 73 h 73"/>
                <a:gd name="T12" fmla="*/ 28 w 72"/>
                <a:gd name="T13" fmla="*/ 44 h 73"/>
                <a:gd name="T14" fmla="*/ 0 w 72"/>
                <a:gd name="T15" fmla="*/ 44 h 73"/>
                <a:gd name="T16" fmla="*/ 0 w 72"/>
                <a:gd name="T17" fmla="*/ 29 h 73"/>
                <a:gd name="T18" fmla="*/ 28 w 72"/>
                <a:gd name="T19" fmla="*/ 29 h 73"/>
                <a:gd name="T20" fmla="*/ 28 w 72"/>
                <a:gd name="T21" fmla="*/ 0 h 73"/>
                <a:gd name="T22" fmla="*/ 43 w 72"/>
                <a:gd name="T23" fmla="*/ 0 h 73"/>
                <a:gd name="T24" fmla="*/ 43 w 72"/>
                <a:gd name="T25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3">
                  <a:moveTo>
                    <a:pt x="43" y="29"/>
                  </a:moveTo>
                  <a:lnTo>
                    <a:pt x="72" y="29"/>
                  </a:lnTo>
                  <a:lnTo>
                    <a:pt x="72" y="44"/>
                  </a:lnTo>
                  <a:lnTo>
                    <a:pt x="43" y="44"/>
                  </a:lnTo>
                  <a:lnTo>
                    <a:pt x="43" y="73"/>
                  </a:lnTo>
                  <a:lnTo>
                    <a:pt x="28" y="73"/>
                  </a:lnTo>
                  <a:lnTo>
                    <a:pt x="28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28" y="29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43" y="2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0" name="Freeform 9915"/>
            <p:cNvSpPr>
              <a:spLocks/>
            </p:cNvSpPr>
            <p:nvPr/>
          </p:nvSpPr>
          <p:spPr bwMode="auto">
            <a:xfrm>
              <a:off x="5791200" y="3568700"/>
              <a:ext cx="2082800" cy="508000"/>
            </a:xfrm>
            <a:custGeom>
              <a:avLst/>
              <a:gdLst>
                <a:gd name="T0" fmla="*/ 0 w 1312"/>
                <a:gd name="T1" fmla="*/ 301 h 320"/>
                <a:gd name="T2" fmla="*/ 590 w 1312"/>
                <a:gd name="T3" fmla="*/ 0 h 320"/>
                <a:gd name="T4" fmla="*/ 1312 w 1312"/>
                <a:gd name="T5" fmla="*/ 6 h 320"/>
                <a:gd name="T6" fmla="*/ 675 w 1312"/>
                <a:gd name="T7" fmla="*/ 320 h 320"/>
                <a:gd name="T8" fmla="*/ 0 w 1312"/>
                <a:gd name="T9" fmla="*/ 30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320">
                  <a:moveTo>
                    <a:pt x="0" y="301"/>
                  </a:moveTo>
                  <a:lnTo>
                    <a:pt x="590" y="0"/>
                  </a:lnTo>
                  <a:lnTo>
                    <a:pt x="1312" y="6"/>
                  </a:lnTo>
                  <a:lnTo>
                    <a:pt x="675" y="320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5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1" name="Freeform 9916"/>
            <p:cNvSpPr>
              <a:spLocks/>
            </p:cNvSpPr>
            <p:nvPr/>
          </p:nvSpPr>
          <p:spPr bwMode="auto">
            <a:xfrm>
              <a:off x="6405563" y="4106863"/>
              <a:ext cx="1041400" cy="295275"/>
            </a:xfrm>
            <a:custGeom>
              <a:avLst/>
              <a:gdLst>
                <a:gd name="T0" fmla="*/ 0 w 656"/>
                <a:gd name="T1" fmla="*/ 186 h 186"/>
                <a:gd name="T2" fmla="*/ 340 w 656"/>
                <a:gd name="T3" fmla="*/ 136 h 186"/>
                <a:gd name="T4" fmla="*/ 656 w 656"/>
                <a:gd name="T5" fmla="*/ 41 h 186"/>
                <a:gd name="T6" fmla="*/ 310 w 656"/>
                <a:gd name="T7" fmla="*/ 0 h 186"/>
                <a:gd name="T8" fmla="*/ 0 w 656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6" h="186">
                  <a:moveTo>
                    <a:pt x="0" y="186"/>
                  </a:moveTo>
                  <a:lnTo>
                    <a:pt x="340" y="136"/>
                  </a:lnTo>
                  <a:lnTo>
                    <a:pt x="656" y="41"/>
                  </a:lnTo>
                  <a:lnTo>
                    <a:pt x="31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283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2" name="Freeform 9917"/>
            <p:cNvSpPr>
              <a:spLocks/>
            </p:cNvSpPr>
            <p:nvPr/>
          </p:nvSpPr>
          <p:spPr bwMode="auto">
            <a:xfrm>
              <a:off x="6308725" y="3721100"/>
              <a:ext cx="1138238" cy="681038"/>
            </a:xfrm>
            <a:custGeom>
              <a:avLst/>
              <a:gdLst>
                <a:gd name="T0" fmla="*/ 313 w 717"/>
                <a:gd name="T1" fmla="*/ 49 h 429"/>
                <a:gd name="T2" fmla="*/ 0 w 717"/>
                <a:gd name="T3" fmla="*/ 150 h 429"/>
                <a:gd name="T4" fmla="*/ 61 w 717"/>
                <a:gd name="T5" fmla="*/ 429 h 429"/>
                <a:gd name="T6" fmla="*/ 390 w 717"/>
                <a:gd name="T7" fmla="*/ 322 h 429"/>
                <a:gd name="T8" fmla="*/ 717 w 717"/>
                <a:gd name="T9" fmla="*/ 284 h 429"/>
                <a:gd name="T10" fmla="*/ 654 w 717"/>
                <a:gd name="T11" fmla="*/ 0 h 429"/>
                <a:gd name="T12" fmla="*/ 313 w 717"/>
                <a:gd name="T13" fmla="*/ 4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7" h="429">
                  <a:moveTo>
                    <a:pt x="313" y="49"/>
                  </a:moveTo>
                  <a:lnTo>
                    <a:pt x="0" y="150"/>
                  </a:lnTo>
                  <a:lnTo>
                    <a:pt x="61" y="429"/>
                  </a:lnTo>
                  <a:lnTo>
                    <a:pt x="390" y="322"/>
                  </a:lnTo>
                  <a:lnTo>
                    <a:pt x="717" y="284"/>
                  </a:lnTo>
                  <a:lnTo>
                    <a:pt x="654" y="0"/>
                  </a:lnTo>
                  <a:lnTo>
                    <a:pt x="313" y="49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3" name="Freeform 9918"/>
            <p:cNvSpPr>
              <a:spLocks/>
            </p:cNvSpPr>
            <p:nvPr/>
          </p:nvSpPr>
          <p:spPr bwMode="auto">
            <a:xfrm>
              <a:off x="6805613" y="3721100"/>
              <a:ext cx="639763" cy="515938"/>
            </a:xfrm>
            <a:custGeom>
              <a:avLst/>
              <a:gdLst>
                <a:gd name="T0" fmla="*/ 0 w 403"/>
                <a:gd name="T1" fmla="*/ 49 h 325"/>
                <a:gd name="T2" fmla="*/ 60 w 403"/>
                <a:gd name="T3" fmla="*/ 325 h 325"/>
                <a:gd name="T4" fmla="*/ 403 w 403"/>
                <a:gd name="T5" fmla="*/ 282 h 325"/>
                <a:gd name="T6" fmla="*/ 341 w 403"/>
                <a:gd name="T7" fmla="*/ 0 h 325"/>
                <a:gd name="T8" fmla="*/ 0 w 403"/>
                <a:gd name="T9" fmla="*/ 49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25">
                  <a:moveTo>
                    <a:pt x="0" y="49"/>
                  </a:moveTo>
                  <a:lnTo>
                    <a:pt x="60" y="325"/>
                  </a:lnTo>
                  <a:lnTo>
                    <a:pt x="403" y="282"/>
                  </a:lnTo>
                  <a:lnTo>
                    <a:pt x="341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425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4" name="Freeform 9919"/>
            <p:cNvSpPr>
              <a:spLocks/>
            </p:cNvSpPr>
            <p:nvPr/>
          </p:nvSpPr>
          <p:spPr bwMode="auto">
            <a:xfrm>
              <a:off x="5789613" y="3551238"/>
              <a:ext cx="2084388" cy="496888"/>
            </a:xfrm>
            <a:custGeom>
              <a:avLst/>
              <a:gdLst>
                <a:gd name="T0" fmla="*/ 1308 w 1313"/>
                <a:gd name="T1" fmla="*/ 6 h 313"/>
                <a:gd name="T2" fmla="*/ 596 w 1313"/>
                <a:gd name="T3" fmla="*/ 0 h 313"/>
                <a:gd name="T4" fmla="*/ 593 w 1313"/>
                <a:gd name="T5" fmla="*/ 0 h 313"/>
                <a:gd name="T6" fmla="*/ 9 w 1313"/>
                <a:gd name="T7" fmla="*/ 299 h 313"/>
                <a:gd name="T8" fmla="*/ 0 w 1313"/>
                <a:gd name="T9" fmla="*/ 303 h 313"/>
                <a:gd name="T10" fmla="*/ 1 w 1313"/>
                <a:gd name="T11" fmla="*/ 312 h 313"/>
                <a:gd name="T12" fmla="*/ 16 w 1313"/>
                <a:gd name="T13" fmla="*/ 312 h 313"/>
                <a:gd name="T14" fmla="*/ 24 w 1313"/>
                <a:gd name="T15" fmla="*/ 313 h 313"/>
                <a:gd name="T16" fmla="*/ 598 w 1313"/>
                <a:gd name="T17" fmla="*/ 20 h 313"/>
                <a:gd name="T18" fmla="*/ 1295 w 1313"/>
                <a:gd name="T19" fmla="*/ 26 h 313"/>
                <a:gd name="T20" fmla="*/ 1308 w 1313"/>
                <a:gd name="T21" fmla="*/ 19 h 313"/>
                <a:gd name="T22" fmla="*/ 1313 w 1313"/>
                <a:gd name="T23" fmla="*/ 17 h 313"/>
                <a:gd name="T24" fmla="*/ 1308 w 1313"/>
                <a:gd name="T25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3" h="313">
                  <a:moveTo>
                    <a:pt x="1308" y="6"/>
                  </a:moveTo>
                  <a:lnTo>
                    <a:pt x="596" y="0"/>
                  </a:lnTo>
                  <a:lnTo>
                    <a:pt x="593" y="0"/>
                  </a:lnTo>
                  <a:lnTo>
                    <a:pt x="9" y="299"/>
                  </a:lnTo>
                  <a:lnTo>
                    <a:pt x="0" y="303"/>
                  </a:lnTo>
                  <a:lnTo>
                    <a:pt x="1" y="312"/>
                  </a:lnTo>
                  <a:lnTo>
                    <a:pt x="16" y="312"/>
                  </a:lnTo>
                  <a:lnTo>
                    <a:pt x="24" y="313"/>
                  </a:lnTo>
                  <a:lnTo>
                    <a:pt x="598" y="20"/>
                  </a:lnTo>
                  <a:lnTo>
                    <a:pt x="1295" y="26"/>
                  </a:lnTo>
                  <a:lnTo>
                    <a:pt x="1308" y="19"/>
                  </a:lnTo>
                  <a:lnTo>
                    <a:pt x="1313" y="17"/>
                  </a:lnTo>
                  <a:lnTo>
                    <a:pt x="1308" y="6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5" name="Freeform 9920"/>
            <p:cNvSpPr>
              <a:spLocks/>
            </p:cNvSpPr>
            <p:nvPr/>
          </p:nvSpPr>
          <p:spPr bwMode="auto">
            <a:xfrm>
              <a:off x="7259638" y="3535363"/>
              <a:ext cx="304800" cy="265113"/>
            </a:xfrm>
            <a:custGeom>
              <a:avLst/>
              <a:gdLst>
                <a:gd name="T0" fmla="*/ 150 w 160"/>
                <a:gd name="T1" fmla="*/ 139 h 139"/>
                <a:gd name="T2" fmla="*/ 66 w 160"/>
                <a:gd name="T3" fmla="*/ 10 h 139"/>
                <a:gd name="T4" fmla="*/ 0 w 160"/>
                <a:gd name="T5" fmla="*/ 10 h 139"/>
                <a:gd name="T6" fmla="*/ 0 w 160"/>
                <a:gd name="T7" fmla="*/ 0 h 139"/>
                <a:gd name="T8" fmla="*/ 70 w 160"/>
                <a:gd name="T9" fmla="*/ 0 h 139"/>
                <a:gd name="T10" fmla="*/ 72 w 160"/>
                <a:gd name="T11" fmla="*/ 1 h 139"/>
                <a:gd name="T12" fmla="*/ 160 w 160"/>
                <a:gd name="T13" fmla="*/ 134 h 139"/>
                <a:gd name="T14" fmla="*/ 150 w 160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39">
                  <a:moveTo>
                    <a:pt x="150" y="139"/>
                  </a:moveTo>
                  <a:cubicBezTo>
                    <a:pt x="107" y="58"/>
                    <a:pt x="73" y="18"/>
                    <a:pt x="6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3"/>
                    <a:pt x="110" y="41"/>
                    <a:pt x="160" y="134"/>
                  </a:cubicBezTo>
                  <a:lnTo>
                    <a:pt x="150" y="13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6" name="Freeform 9921"/>
            <p:cNvSpPr>
              <a:spLocks/>
            </p:cNvSpPr>
            <p:nvPr/>
          </p:nvSpPr>
          <p:spPr bwMode="auto">
            <a:xfrm>
              <a:off x="7526338" y="3763963"/>
              <a:ext cx="92075" cy="104775"/>
            </a:xfrm>
            <a:custGeom>
              <a:avLst/>
              <a:gdLst>
                <a:gd name="T0" fmla="*/ 39 w 49"/>
                <a:gd name="T1" fmla="*/ 49 h 55"/>
                <a:gd name="T2" fmla="*/ 8 w 49"/>
                <a:gd name="T3" fmla="*/ 38 h 55"/>
                <a:gd name="T4" fmla="*/ 10 w 49"/>
                <a:gd name="T5" fmla="*/ 6 h 55"/>
                <a:gd name="T6" fmla="*/ 41 w 49"/>
                <a:gd name="T7" fmla="*/ 17 h 55"/>
                <a:gd name="T8" fmla="*/ 39 w 49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5">
                  <a:moveTo>
                    <a:pt x="39" y="49"/>
                  </a:moveTo>
                  <a:cubicBezTo>
                    <a:pt x="30" y="55"/>
                    <a:pt x="16" y="50"/>
                    <a:pt x="8" y="38"/>
                  </a:cubicBezTo>
                  <a:cubicBezTo>
                    <a:pt x="0" y="26"/>
                    <a:pt x="1" y="12"/>
                    <a:pt x="10" y="6"/>
                  </a:cubicBezTo>
                  <a:cubicBezTo>
                    <a:pt x="19" y="0"/>
                    <a:pt x="33" y="5"/>
                    <a:pt x="41" y="17"/>
                  </a:cubicBezTo>
                  <a:cubicBezTo>
                    <a:pt x="49" y="29"/>
                    <a:pt x="48" y="43"/>
                    <a:pt x="39" y="49"/>
                  </a:cubicBez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7" name="Freeform 9922"/>
            <p:cNvSpPr>
              <a:spLocks/>
            </p:cNvSpPr>
            <p:nvPr/>
          </p:nvSpPr>
          <p:spPr bwMode="auto">
            <a:xfrm>
              <a:off x="7491413" y="3811588"/>
              <a:ext cx="314325" cy="342900"/>
            </a:xfrm>
            <a:custGeom>
              <a:avLst/>
              <a:gdLst>
                <a:gd name="T0" fmla="*/ 42 w 165"/>
                <a:gd name="T1" fmla="*/ 19 h 180"/>
                <a:gd name="T2" fmla="*/ 108 w 165"/>
                <a:gd name="T3" fmla="*/ 180 h 180"/>
                <a:gd name="T4" fmla="*/ 165 w 165"/>
                <a:gd name="T5" fmla="*/ 154 h 180"/>
                <a:gd name="T6" fmla="*/ 52 w 165"/>
                <a:gd name="T7" fmla="*/ 10 h 180"/>
                <a:gd name="T8" fmla="*/ 49 w 165"/>
                <a:gd name="T9" fmla="*/ 10 h 180"/>
                <a:gd name="T10" fmla="*/ 42 w 165"/>
                <a:gd name="T11" fmla="*/ 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80">
                  <a:moveTo>
                    <a:pt x="42" y="19"/>
                  </a:moveTo>
                  <a:cubicBezTo>
                    <a:pt x="42" y="19"/>
                    <a:pt x="36" y="60"/>
                    <a:pt x="108" y="180"/>
                  </a:cubicBezTo>
                  <a:cubicBezTo>
                    <a:pt x="108" y="180"/>
                    <a:pt x="139" y="180"/>
                    <a:pt x="165" y="154"/>
                  </a:cubicBezTo>
                  <a:cubicBezTo>
                    <a:pt x="165" y="154"/>
                    <a:pt x="105" y="21"/>
                    <a:pt x="52" y="10"/>
                  </a:cubicBezTo>
                  <a:cubicBezTo>
                    <a:pt x="0" y="0"/>
                    <a:pt x="49" y="10"/>
                    <a:pt x="49" y="10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8" name="Freeform 9923"/>
            <p:cNvSpPr>
              <a:spLocks/>
            </p:cNvSpPr>
            <p:nvPr/>
          </p:nvSpPr>
          <p:spPr bwMode="auto">
            <a:xfrm>
              <a:off x="7559675" y="3849688"/>
              <a:ext cx="246063" cy="306388"/>
            </a:xfrm>
            <a:custGeom>
              <a:avLst/>
              <a:gdLst>
                <a:gd name="T0" fmla="*/ 6 w 129"/>
                <a:gd name="T1" fmla="*/ 0 h 161"/>
                <a:gd name="T2" fmla="*/ 72 w 129"/>
                <a:gd name="T3" fmla="*/ 161 h 161"/>
                <a:gd name="T4" fmla="*/ 129 w 129"/>
                <a:gd name="T5" fmla="*/ 134 h 161"/>
                <a:gd name="T6" fmla="*/ 6 w 129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61">
                  <a:moveTo>
                    <a:pt x="6" y="0"/>
                  </a:moveTo>
                  <a:cubicBezTo>
                    <a:pt x="6" y="0"/>
                    <a:pt x="0" y="41"/>
                    <a:pt x="72" y="161"/>
                  </a:cubicBezTo>
                  <a:cubicBezTo>
                    <a:pt x="72" y="161"/>
                    <a:pt x="103" y="160"/>
                    <a:pt x="129" y="13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4A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9" name="Freeform 9924"/>
            <p:cNvSpPr>
              <a:spLocks/>
            </p:cNvSpPr>
            <p:nvPr/>
          </p:nvSpPr>
          <p:spPr bwMode="auto">
            <a:xfrm>
              <a:off x="7673975" y="4098925"/>
              <a:ext cx="38100" cy="57150"/>
            </a:xfrm>
            <a:custGeom>
              <a:avLst/>
              <a:gdLst>
                <a:gd name="T0" fmla="*/ 12 w 20"/>
                <a:gd name="T1" fmla="*/ 30 h 30"/>
                <a:gd name="T2" fmla="*/ 0 w 20"/>
                <a:gd name="T3" fmla="*/ 0 h 30"/>
                <a:gd name="T4" fmla="*/ 20 w 20"/>
                <a:gd name="T5" fmla="*/ 28 h 30"/>
                <a:gd name="T6" fmla="*/ 12 w 2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1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17" y="30"/>
                    <a:pt x="12" y="30"/>
                  </a:cubicBezTo>
                  <a:close/>
                </a:path>
              </a:pathLst>
            </a:custGeom>
            <a:solidFill>
              <a:srgbClr val="EA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0" name="Freeform 9925"/>
            <p:cNvSpPr>
              <a:spLocks/>
            </p:cNvSpPr>
            <p:nvPr/>
          </p:nvSpPr>
          <p:spPr bwMode="auto">
            <a:xfrm>
              <a:off x="7181850" y="3535363"/>
              <a:ext cx="82550" cy="19050"/>
            </a:xfrm>
            <a:custGeom>
              <a:avLst/>
              <a:gdLst>
                <a:gd name="T0" fmla="*/ 0 w 44"/>
                <a:gd name="T1" fmla="*/ 10 h 10"/>
                <a:gd name="T2" fmla="*/ 41 w 44"/>
                <a:gd name="T3" fmla="*/ 0 h 10"/>
                <a:gd name="T4" fmla="*/ 44 w 44"/>
                <a:gd name="T5" fmla="*/ 5 h 10"/>
                <a:gd name="T6" fmla="*/ 41 w 44"/>
                <a:gd name="T7" fmla="*/ 10 h 10"/>
                <a:gd name="T8" fmla="*/ 0 w 4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">
                  <a:moveTo>
                    <a:pt x="0" y="10"/>
                  </a:moveTo>
                  <a:cubicBezTo>
                    <a:pt x="0" y="10"/>
                    <a:pt x="26" y="0"/>
                    <a:pt x="41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副标题 2">
            <a:extLst>
              <a:ext uri="{FF2B5EF4-FFF2-40B4-BE49-F238E27FC236}">
                <a16:creationId xmlns:a16="http://schemas.microsoft.com/office/drawing/2014/main" id="{394882BA-5792-4EE7-B60E-A9F80235E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2752" y="5209970"/>
            <a:ext cx="5357061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2" name="标题 1">
            <a:extLst>
              <a:ext uri="{FF2B5EF4-FFF2-40B4-BE49-F238E27FC236}">
                <a16:creationId xmlns:a16="http://schemas.microsoft.com/office/drawing/2014/main" id="{B9B2BE3C-B7AB-49A5-AB98-0F6892742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2752" y="4076490"/>
            <a:ext cx="5357061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36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5">
            <a:extLst>
              <a:ext uri="{FF2B5EF4-FFF2-40B4-BE49-F238E27FC236}">
                <a16:creationId xmlns:a16="http://schemas.microsoft.com/office/drawing/2014/main" id="{8504C523-AF50-44DA-81C6-45304EDB7D10}"/>
              </a:ext>
            </a:extLst>
          </p:cNvPr>
          <p:cNvSpPr/>
          <p:nvPr userDrawn="1"/>
        </p:nvSpPr>
        <p:spPr>
          <a:xfrm>
            <a:off x="-600" y="0"/>
            <a:ext cx="12192600" cy="10443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ADA6EBF8-0352-46A0-B603-74A32214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09903"/>
            <a:ext cx="10850563" cy="817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113C16C8-6CBC-44E6-8023-982FC053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21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22" name="日期占位符 21">
            <a:extLst>
              <a:ext uri="{FF2B5EF4-FFF2-40B4-BE49-F238E27FC236}">
                <a16:creationId xmlns:a16="http://schemas.microsoft.com/office/drawing/2014/main" id="{84368581-CB75-455E-9C92-7873242BD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F6A17A43-B3C2-45E4-B6A2-98B8082BA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3" r:id="rId3"/>
    <p:sldLayoutId id="214748365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42B6163-6A91-43DB-B6A7-D18F3B26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44" y="3429000"/>
            <a:ext cx="4814833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EAFE99-3D2E-4494-B35B-4A9F66FF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189000"/>
            <a:ext cx="7545792" cy="324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51EEEC-ACDC-45A6-8EC6-4FDB90EE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化工应用数学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FB9E1D-F208-4E88-813F-D304FA90F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宋飞飞</a:t>
            </a:r>
            <a:endParaRPr lang="en-US" altLang="zh-CN" dirty="0"/>
          </a:p>
          <a:p>
            <a:r>
              <a:rPr lang="zh-CN" altLang="en-US" dirty="0"/>
              <a:t>天津理工大学 化学化工学院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ACB6D6-6E4C-497E-AB12-B9343391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" y="3429000"/>
            <a:ext cx="369849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A4BFB-8E8E-4AC9-A32C-03F2E5BF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3.4.5 </a:t>
            </a:r>
            <a:r>
              <a:rPr lang="zh-CN" altLang="en-US" dirty="0"/>
              <a:t>为什么是二乘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D01F22-A35A-4686-BA33-FC94DB271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8ECB3A-1926-4936-941B-C636BE484A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098550"/>
            <a:ext cx="5426075" cy="5258288"/>
          </a:xfrm>
        </p:spPr>
        <p:txBody>
          <a:bodyPr/>
          <a:lstStyle/>
          <a:p>
            <a:r>
              <a:rPr lang="zh-CN" altLang="en-US" dirty="0"/>
              <a:t>测量存在误差：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误差服从正态分布：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FB053D-1115-4391-BDAF-6EFDEE40D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30" y="2849146"/>
            <a:ext cx="1552864" cy="43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F20A46-478E-49D4-84AB-0BA0E238D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89" y="3452108"/>
            <a:ext cx="2301352" cy="756000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428E1F2-20EC-4571-BA85-0E030C488530}"/>
              </a:ext>
            </a:extLst>
          </p:cNvPr>
          <p:cNvSpPr txBox="1">
            <a:spLocks/>
          </p:cNvSpPr>
          <p:nvPr/>
        </p:nvSpPr>
        <p:spPr>
          <a:xfrm>
            <a:off x="6095205" y="1098550"/>
            <a:ext cx="5426075" cy="5258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似然函数：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取对数：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84DF8B-772B-4D4D-A6DE-59A7F6CDA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165" y="1705791"/>
            <a:ext cx="1276800" cy="43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FF7B11-9767-4922-BEAE-9EBAFFCE7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940" y="1705791"/>
            <a:ext cx="4960603" cy="75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7846B5-A442-418F-A622-7DDA99B70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931" y="3281146"/>
            <a:ext cx="3983417" cy="1044000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4902566A-318B-40EF-8FD2-D8906B847DF8}"/>
              </a:ext>
            </a:extLst>
          </p:cNvPr>
          <p:cNvSpPr/>
          <p:nvPr/>
        </p:nvSpPr>
        <p:spPr>
          <a:xfrm>
            <a:off x="8489721" y="4492995"/>
            <a:ext cx="637838" cy="7361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0263F8-6A4F-4565-8166-FA105B7DA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782" y="5397018"/>
            <a:ext cx="2653715" cy="43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CD1888F-6FD6-42B3-A0DC-E830578DF9A1}"/>
              </a:ext>
            </a:extLst>
          </p:cNvPr>
          <p:cNvSpPr txBox="1"/>
          <p:nvPr/>
        </p:nvSpPr>
        <p:spPr>
          <a:xfrm>
            <a:off x="3815566" y="5366796"/>
            <a:ext cx="38523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/>
              <a:t>似然函数最大化对应于：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6C5D0F-D692-4A97-A91C-D7BAA6C655E9}"/>
              </a:ext>
            </a:extLst>
          </p:cNvPr>
          <p:cNvSpPr/>
          <p:nvPr/>
        </p:nvSpPr>
        <p:spPr>
          <a:xfrm>
            <a:off x="7481782" y="5366796"/>
            <a:ext cx="2653715" cy="492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EFF967-8090-4431-B112-96BB6D568428}"/>
              </a:ext>
            </a:extLst>
          </p:cNvPr>
          <p:cNvSpPr txBox="1"/>
          <p:nvPr/>
        </p:nvSpPr>
        <p:spPr>
          <a:xfrm>
            <a:off x="8049458" y="5987440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最小二乘</a:t>
            </a:r>
          </a:p>
        </p:txBody>
      </p:sp>
    </p:spTree>
    <p:extLst>
      <p:ext uri="{BB962C8B-B14F-4D97-AF65-F5344CB8AC3E}">
        <p14:creationId xmlns:p14="http://schemas.microsoft.com/office/powerpoint/2010/main" val="424772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2289E-9D6E-443A-83AC-A305FAA5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3.4.5 </a:t>
            </a:r>
            <a:r>
              <a:rPr lang="zh-CN" altLang="en-US" dirty="0"/>
              <a:t>最小二乘法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4E3FF4-38B5-4F28-B4DC-888DC0E90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FDD36C-8D77-4D5C-B4B2-CD63BF6E3D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098550"/>
            <a:ext cx="10850564" cy="5258288"/>
          </a:xfrm>
        </p:spPr>
        <p:txBody>
          <a:bodyPr/>
          <a:lstStyle/>
          <a:p>
            <a:r>
              <a:rPr lang="zh-CN" altLang="en-US" dirty="0"/>
              <a:t>预期数据符合某关系式：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最小化误差平方和：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68E4E-F914-4F4C-A8B1-A9A8BA89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953" y="1718467"/>
            <a:ext cx="4873974" cy="57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E58D35-1559-4CFB-8371-3FC20615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551" y="3064013"/>
            <a:ext cx="5766778" cy="576000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D1BC69B4-6B5F-4E3B-971A-39E771C15F91}"/>
              </a:ext>
            </a:extLst>
          </p:cNvPr>
          <p:cNvSpPr/>
          <p:nvPr/>
        </p:nvSpPr>
        <p:spPr>
          <a:xfrm>
            <a:off x="2778012" y="4140862"/>
            <a:ext cx="637838" cy="7361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4FD7F7-84BE-4B58-8937-12A051959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89" y="5258073"/>
            <a:ext cx="653084" cy="57600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C276D373-F9EB-499B-81FF-E176FFF33C19}"/>
              </a:ext>
            </a:extLst>
          </p:cNvPr>
          <p:cNvSpPr/>
          <p:nvPr/>
        </p:nvSpPr>
        <p:spPr>
          <a:xfrm>
            <a:off x="3871332" y="5306376"/>
            <a:ext cx="742765" cy="4793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3E275F-59E2-4106-90DA-93EF84871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956" y="5258073"/>
            <a:ext cx="5514353" cy="576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DDD3CC-D62A-4963-83F2-0A1046A57CFE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88" y="1375035"/>
            <a:ext cx="3508631" cy="3456000"/>
            <a:chOff x="8143449" y="1229196"/>
            <a:chExt cx="3677501" cy="3622338"/>
          </a:xfrm>
        </p:grpSpPr>
        <p:pic>
          <p:nvPicPr>
            <p:cNvPr id="2050" name="Picture 2" descr="https://ss0.bdstatic.com/94oJfD_bAAcT8t7mm9GUKT-xh_/timg?image&amp;quality=100&amp;size=b4000_4000&amp;sec=1569307816&amp;di=b8082f0c1c2da1da61c045b5a36c951e&amp;src=http://mpic.tiankong.com/bf2/bad/bf2badd7b16e4b12e9a5c6c170386edc/640.jpg">
              <a:extLst>
                <a:ext uri="{FF2B5EF4-FFF2-40B4-BE49-F238E27FC236}">
                  <a16:creationId xmlns:a16="http://schemas.microsoft.com/office/drawing/2014/main" id="{B213B7BE-E7CF-448A-BB99-E509D37A8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43449" y="1229196"/>
              <a:ext cx="3677501" cy="362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94969AF-FE16-4F70-8415-13FFBCA38AD8}"/>
                </a:ext>
              </a:extLst>
            </p:cNvPr>
            <p:cNvSpPr txBox="1"/>
            <p:nvPr/>
          </p:nvSpPr>
          <p:spPr>
            <a:xfrm>
              <a:off x="8180670" y="1616985"/>
              <a:ext cx="2699551" cy="74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0000"/>
                  </a:solidFill>
                </a:rPr>
                <a:t>误差正态分布时最小二乘就是最佳方式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89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B8505-C791-4972-9FBD-95F21D6A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3.4.6 </a:t>
            </a:r>
            <a:r>
              <a:rPr lang="zh-CN" altLang="en-US" dirty="0"/>
              <a:t>线性回归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092AC6-3246-409A-AFF4-AA318803E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C5B14-4A54-4F37-B880-E95C628422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已知数据点符合线性关系：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目的：求参数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最小二乘法：</a:t>
            </a:r>
            <a:endParaRPr lang="en-US" altLang="zh-CN" dirty="0"/>
          </a:p>
          <a:p>
            <a:pPr lvl="1"/>
            <a:r>
              <a:rPr lang="zh-CN" altLang="en-US" dirty="0"/>
              <a:t>误差平方：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E8EC39-24DB-4C8E-9A0D-35D4A477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841" y="1428282"/>
            <a:ext cx="4726646" cy="309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08F39B-2207-46C3-AF07-62CA7AF8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83" y="1723952"/>
            <a:ext cx="1680000" cy="57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600958-3C68-44D5-81E0-9D7CFD167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635" y="3980761"/>
            <a:ext cx="4494495" cy="57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C531F5-C5F6-48D4-A85D-3EA6BDB2B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996" y="5416974"/>
            <a:ext cx="3685772" cy="1152000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E8FC6456-4194-4010-B955-F9FE47083392}"/>
              </a:ext>
            </a:extLst>
          </p:cNvPr>
          <p:cNvSpPr/>
          <p:nvPr/>
        </p:nvSpPr>
        <p:spPr>
          <a:xfrm>
            <a:off x="3412963" y="4698867"/>
            <a:ext cx="637838" cy="576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DF19D7-5081-4927-834B-45C3B6B92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831" y="5524974"/>
            <a:ext cx="2385658" cy="93600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4A2B2CB9-1CE5-48FD-AC01-916FB81E92CC}"/>
              </a:ext>
            </a:extLst>
          </p:cNvPr>
          <p:cNvSpPr/>
          <p:nvPr/>
        </p:nvSpPr>
        <p:spPr>
          <a:xfrm>
            <a:off x="5974417" y="5759450"/>
            <a:ext cx="742765" cy="4793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C376A4-F076-4754-A7B5-234C28A24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7366" y="4188148"/>
            <a:ext cx="4086225" cy="10763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60F212-8F62-4471-A110-EA487B6E35AD}"/>
              </a:ext>
            </a:extLst>
          </p:cNvPr>
          <p:cNvSpPr txBox="1"/>
          <p:nvPr/>
        </p:nvSpPr>
        <p:spPr>
          <a:xfrm>
            <a:off x="6446817" y="48927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相关系数：</a:t>
            </a:r>
          </a:p>
        </p:txBody>
      </p:sp>
    </p:spTree>
    <p:extLst>
      <p:ext uri="{BB962C8B-B14F-4D97-AF65-F5344CB8AC3E}">
        <p14:creationId xmlns:p14="http://schemas.microsoft.com/office/powerpoint/2010/main" val="142170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2EECB-54D9-4AEE-B9F0-0AB96C8C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3.4.7 </a:t>
            </a:r>
            <a:r>
              <a:rPr lang="zh-CN" altLang="en-US" sz="4000" dirty="0"/>
              <a:t>曲线拟合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877C34-C036-44B9-97E5-6CF22BA78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8F800AF-4B3C-47D0-BEA5-851CE2A9C5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最小二乘曲线拟合：</a:t>
            </a:r>
            <a:endParaRPr lang="en-US" altLang="zh-CN" dirty="0"/>
          </a:p>
          <a:p>
            <a:pPr lvl="1"/>
            <a:r>
              <a:rPr lang="zh-CN" altLang="en-US" dirty="0"/>
              <a:t>对其他函数关系也适用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44E3FC-2D82-4686-A6DC-E903F1BB6A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曲线拟合的问题：</a:t>
            </a:r>
            <a:endParaRPr lang="en-US" altLang="zh-CN" dirty="0"/>
          </a:p>
          <a:p>
            <a:pPr lvl="1"/>
            <a:r>
              <a:rPr lang="zh-CN" altLang="en-US" dirty="0"/>
              <a:t>需要事先知道公式</a:t>
            </a:r>
            <a:endParaRPr lang="en-US" altLang="zh-CN" dirty="0"/>
          </a:p>
          <a:p>
            <a:pPr lvl="1"/>
            <a:r>
              <a:rPr lang="zh-CN" altLang="en-US" dirty="0"/>
              <a:t>公式选择对结果有很大影响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EAAC19-08C9-4838-8F3B-C5259F7FFF8D}"/>
              </a:ext>
            </a:extLst>
          </p:cNvPr>
          <p:cNvGrpSpPr/>
          <p:nvPr/>
        </p:nvGrpSpPr>
        <p:grpSpPr>
          <a:xfrm>
            <a:off x="809072" y="2653300"/>
            <a:ext cx="4625488" cy="2376000"/>
            <a:chOff x="669924" y="2699550"/>
            <a:chExt cx="4625488" cy="2376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EED138E-E0ED-490A-8E8A-18C3219B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924" y="2699550"/>
              <a:ext cx="4625488" cy="2376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CBD4467-5EEA-4134-A670-F0E13F08E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498" y="2784152"/>
              <a:ext cx="1781175" cy="304800"/>
            </a:xfrm>
            <a:prstGeom prst="rect">
              <a:avLst/>
            </a:prstGeom>
          </p:spPr>
        </p:pic>
      </p:grpSp>
      <p:pic>
        <p:nvPicPr>
          <p:cNvPr id="10" name="内容占位符 8">
            <a:extLst>
              <a:ext uri="{FF2B5EF4-FFF2-40B4-BE49-F238E27FC236}">
                <a16:creationId xmlns:a16="http://schemas.microsoft.com/office/drawing/2014/main" id="{51080DA0-41B9-4536-9A2D-86FF8A5F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24" y="2653300"/>
            <a:ext cx="4286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3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9E8F2-F20F-4C76-9AFA-28DFAC95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3.4.8 </a:t>
            </a: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进行最小二乘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85761C-7CBF-44DD-AC9A-1518A6C66E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AutoShape 6" descr="[animate output image]">
            <a:extLst>
              <a:ext uri="{FF2B5EF4-FFF2-40B4-BE49-F238E27FC236}">
                <a16:creationId xmlns:a16="http://schemas.microsoft.com/office/drawing/2014/main" id="{2A01CE2E-DC1C-4E59-A823-AEE6D97A60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14CC97-9605-46AA-A4BE-10CEAC035C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用法：</a:t>
            </a:r>
            <a:r>
              <a:rPr lang="en-US" altLang="zh-CN" dirty="0" err="1"/>
              <a:t>scipy.optimize</a:t>
            </a:r>
            <a:r>
              <a:rPr lang="zh-CN" altLang="en-US" dirty="0"/>
              <a:t>中</a:t>
            </a:r>
            <a:r>
              <a:rPr lang="en-US" altLang="zh-CN" dirty="0" err="1"/>
              <a:t>leastsq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语法：</a:t>
            </a:r>
            <a:r>
              <a:rPr lang="en-US" altLang="zh-CN" dirty="0" err="1"/>
              <a:t>scipy.optimize.leastsq</a:t>
            </a:r>
            <a:r>
              <a:rPr lang="en-US" altLang="zh-CN" dirty="0"/>
              <a:t>(</a:t>
            </a:r>
            <a:r>
              <a:rPr lang="en-US" altLang="zh-CN" dirty="0" err="1"/>
              <a:t>func</a:t>
            </a:r>
            <a:r>
              <a:rPr lang="en-US" altLang="zh-CN" dirty="0"/>
              <a:t>, x0, </a:t>
            </a:r>
            <a:r>
              <a:rPr lang="en-US" altLang="zh-CN" dirty="0" err="1"/>
              <a:t>args</a:t>
            </a:r>
            <a:r>
              <a:rPr lang="en-US" altLang="zh-CN" dirty="0"/>
              <a:t>=(), </a:t>
            </a:r>
            <a:r>
              <a:rPr lang="zh-CN" altLang="en-US" dirty="0"/>
              <a:t>。。。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Func</a:t>
            </a:r>
            <a:r>
              <a:rPr lang="zh-CN" altLang="en-US" dirty="0"/>
              <a:t>：误差函数</a:t>
            </a:r>
            <a:endParaRPr lang="en-US" altLang="zh-CN" dirty="0"/>
          </a:p>
          <a:p>
            <a:pPr lvl="1"/>
            <a:r>
              <a:rPr lang="en-US" altLang="zh-CN" dirty="0"/>
              <a:t>X0</a:t>
            </a:r>
            <a:r>
              <a:rPr lang="zh-CN" altLang="en-US" dirty="0"/>
              <a:t>：计算初始参数值</a:t>
            </a:r>
            <a:endParaRPr lang="en-US" altLang="zh-CN" dirty="0"/>
          </a:p>
          <a:p>
            <a:pPr lvl="1"/>
            <a:r>
              <a:rPr lang="en-US" altLang="zh-CN" dirty="0" err="1"/>
              <a:t>Args</a:t>
            </a:r>
            <a:r>
              <a:rPr lang="zh-CN" altLang="en-US" dirty="0"/>
              <a:t>：</a:t>
            </a:r>
            <a:r>
              <a:rPr lang="en-US" altLang="zh-CN" dirty="0" err="1"/>
              <a:t>func</a:t>
            </a:r>
            <a:r>
              <a:rPr lang="zh-CN" altLang="en-US" dirty="0"/>
              <a:t>的其他参数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8C1466-5E4D-47EA-8A10-54E96911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36" y="1820350"/>
            <a:ext cx="5636746" cy="453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3894C8-B174-4FC6-BEC6-D71388608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56" y="2182202"/>
            <a:ext cx="4716000" cy="216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46F68E-6082-453F-88D4-3908A8436A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14366" y="2526104"/>
            <a:ext cx="4665980" cy="345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5D3DC-627C-4BA4-9B5C-5515A3CB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3.4.9 </a:t>
            </a:r>
            <a:r>
              <a:rPr lang="zh-CN" altLang="en-US" dirty="0"/>
              <a:t>一些其他拟合方案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4700AE-6946-494A-BD4E-6365BBC79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608A3B-67EF-44EF-B787-217846E968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/>
              <a:t>OriginPro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26CCEC-8E72-4B0E-82C3-9B85656E281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dirty="0"/>
              <a:t>Excel</a:t>
            </a:r>
            <a:endParaRPr lang="zh-CN" altLang="en-US" dirty="0"/>
          </a:p>
        </p:txBody>
      </p:sp>
      <p:pic>
        <p:nvPicPr>
          <p:cNvPr id="3074" name="Picture 2" descr="https://ss0.bdstatic.com/70cFuHSh_Q1YnxGkpoWK1HF6hhy/it/u=2502666377,2952359019&amp;fm=26&amp;gp=0.jpg">
            <a:extLst>
              <a:ext uri="{FF2B5EF4-FFF2-40B4-BE49-F238E27FC236}">
                <a16:creationId xmlns:a16="http://schemas.microsoft.com/office/drawing/2014/main" id="{8B66258C-6C50-496F-A87B-40610CF9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2" y="1771544"/>
            <a:ext cx="52387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D829C9-F44C-4BC8-8461-76AC6FE8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2" y="1774824"/>
            <a:ext cx="9758436" cy="4752000"/>
          </a:xfrm>
          <a:prstGeom prst="rect">
            <a:avLst/>
          </a:prstGeom>
        </p:spPr>
      </p:pic>
      <p:pic>
        <p:nvPicPr>
          <p:cNvPr id="3076" name="Picture 4" descr="https://gss0.baidu.com/7Po3dSag_xI4khGko9WTAnF6hhy/zhidao/wh%3D600%2C800/sign=159fc6594afbfbeddc0c3e7948c0db0e/32fa828ba61ea8d3b22f2362960a304e251f5842.jpg">
            <a:extLst>
              <a:ext uri="{FF2B5EF4-FFF2-40B4-BE49-F238E27FC236}">
                <a16:creationId xmlns:a16="http://schemas.microsoft.com/office/drawing/2014/main" id="{85655D4A-4DAC-4EFC-A66A-187C4329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59" y="1771543"/>
            <a:ext cx="5520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3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6B139E-2CCD-48E8-8B90-9BD52B01FE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D9B324-8455-4EFD-A681-2DD0D5FB85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3</a:t>
            </a:r>
            <a:r>
              <a:rPr lang="zh-CN" altLang="en-US" dirty="0"/>
              <a:t>：下表是测量得到的某一小球在不同时刻的速度，使用</a:t>
            </a:r>
            <a:r>
              <a:rPr lang="en-US" altLang="zh-CN" dirty="0"/>
              <a:t>python</a:t>
            </a:r>
            <a:r>
              <a:rPr lang="zh-CN" altLang="en-US" dirty="0"/>
              <a:t>编程完成：</a:t>
            </a:r>
            <a:endParaRPr lang="en-US" altLang="zh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使用插值算法计算</a:t>
            </a:r>
            <a:r>
              <a:rPr lang="en-US" altLang="zh-CN" dirty="0"/>
              <a:t>t=3.5/4.5/5.5</a:t>
            </a:r>
            <a:r>
              <a:rPr lang="zh-CN" altLang="en-US" dirty="0"/>
              <a:t>时刻的速度值</a:t>
            </a:r>
            <a:endParaRPr lang="en-US" altLang="zh-CN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计算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9</a:t>
            </a:r>
            <a:r>
              <a:rPr lang="zh-CN" altLang="en-US" dirty="0"/>
              <a:t>时刻小球的加速度</a:t>
            </a:r>
            <a:endParaRPr lang="en-US" altLang="zh-CN" dirty="0"/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计算全过程中小球的运动路程</a:t>
            </a:r>
            <a:endParaRPr lang="en-US" altLang="zh-CN" dirty="0"/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若</a:t>
            </a:r>
            <a:r>
              <a:rPr lang="en-US" altLang="zh-CN" dirty="0"/>
              <a:t>u-t</a:t>
            </a:r>
            <a:r>
              <a:rPr lang="zh-CN" altLang="en-US" dirty="0"/>
              <a:t>满足</a:t>
            </a:r>
            <a:r>
              <a:rPr lang="en-US" altLang="zh-CN" dirty="0"/>
              <a:t>: u=at</a:t>
            </a:r>
            <a:r>
              <a:rPr lang="en-US" altLang="zh-CN" baseline="30000" dirty="0"/>
              <a:t>2</a:t>
            </a:r>
            <a:r>
              <a:rPr lang="en-US" altLang="zh-CN" dirty="0"/>
              <a:t>+bt+c</a:t>
            </a:r>
            <a:r>
              <a:rPr lang="zh-CN" altLang="en-US" dirty="0"/>
              <a:t>，根据已知数据拟合相关参数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提交方式：</a:t>
            </a:r>
            <a:r>
              <a:rPr lang="en-US" altLang="zh-CN" sz="2000" dirty="0"/>
              <a:t>.</a:t>
            </a:r>
            <a:r>
              <a:rPr lang="en-US" altLang="zh-CN" sz="2000" dirty="0" err="1"/>
              <a:t>py</a:t>
            </a:r>
            <a:r>
              <a:rPr lang="zh-CN" altLang="en-US" sz="2000" dirty="0"/>
              <a:t>和</a:t>
            </a:r>
            <a:r>
              <a:rPr lang="en-US" altLang="zh-CN" sz="2000" dirty="0"/>
              <a:t>.doc</a:t>
            </a:r>
            <a:r>
              <a:rPr lang="zh-CN" altLang="en-US" sz="2000" dirty="0"/>
              <a:t>文件以</a:t>
            </a:r>
            <a:r>
              <a:rPr lang="zh-CN" altLang="en-US" sz="2000" dirty="0">
                <a:solidFill>
                  <a:srgbClr val="FF0000"/>
                </a:solidFill>
              </a:rPr>
              <a:t>学号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zh-CN" altLang="en-US" sz="2000" dirty="0">
                <a:solidFill>
                  <a:srgbClr val="FF0000"/>
                </a:solidFill>
              </a:rPr>
              <a:t>姓名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zh-CN" altLang="en-US" sz="2000" dirty="0">
                <a:solidFill>
                  <a:srgbClr val="FF0000"/>
                </a:solidFill>
              </a:rPr>
              <a:t>作业</a:t>
            </a: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/>
              <a:t>命名发送至</a:t>
            </a:r>
            <a:r>
              <a:rPr lang="en-US" altLang="zh-CN" sz="2000" dirty="0">
                <a:solidFill>
                  <a:srgbClr val="FF0000"/>
                </a:solidFill>
              </a:rPr>
              <a:t>sanliwuxun@foxmail.com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CD5AE53-F189-41AB-ABD2-422B86275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38810"/>
              </p:ext>
            </p:extLst>
          </p:nvPr>
        </p:nvGraphicFramePr>
        <p:xfrm>
          <a:off x="1809683" y="3727694"/>
          <a:ext cx="8571048" cy="138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254">
                  <a:extLst>
                    <a:ext uri="{9D8B030D-6E8A-4147-A177-3AD203B41FA5}">
                      <a16:colId xmlns:a16="http://schemas.microsoft.com/office/drawing/2014/main" val="4049346374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3131973343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2399524779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1465024206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943096394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3174696831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891945932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3549803953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4026703157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2589405828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3266599615"/>
                    </a:ext>
                  </a:extLst>
                </a:gridCol>
                <a:gridCol w="714254">
                  <a:extLst>
                    <a:ext uri="{9D8B030D-6E8A-4147-A177-3AD203B41FA5}">
                      <a16:colId xmlns:a16="http://schemas.microsoft.com/office/drawing/2014/main" val="1032212944"/>
                    </a:ext>
                  </a:extLst>
                </a:gridCol>
              </a:tblGrid>
              <a:tr h="67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004924"/>
                  </a:ext>
                </a:extLst>
              </a:tr>
              <a:tr h="7149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-16.5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-28.9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-37.1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-40.9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-38.2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-31.4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-21.5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029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89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2F429-3ED3-4A3D-AA95-C8722E46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数据处理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E640AF-E162-4881-A11A-3E366F863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7E396-FBFF-4E13-B29F-7967B26877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插值算法</a:t>
            </a:r>
            <a:endParaRPr lang="en-US" altLang="zh-CN" dirty="0"/>
          </a:p>
          <a:p>
            <a:r>
              <a:rPr lang="en-US" altLang="zh-CN" dirty="0"/>
              <a:t>3.2 </a:t>
            </a:r>
            <a:r>
              <a:rPr lang="zh-CN" altLang="en-US" dirty="0"/>
              <a:t>数值微分</a:t>
            </a:r>
            <a:endParaRPr lang="en-US" altLang="zh-CN" dirty="0"/>
          </a:p>
          <a:p>
            <a:r>
              <a:rPr lang="en-US" altLang="zh-CN" dirty="0"/>
              <a:t>3.3 </a:t>
            </a:r>
            <a:r>
              <a:rPr lang="zh-CN" altLang="en-US" dirty="0"/>
              <a:t>数值积分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3.4 </a:t>
            </a:r>
            <a:r>
              <a:rPr lang="zh-CN" altLang="en-US" dirty="0">
                <a:solidFill>
                  <a:srgbClr val="FF0000"/>
                </a:solidFill>
              </a:rPr>
              <a:t>最小二乘拟合</a:t>
            </a:r>
          </a:p>
        </p:txBody>
      </p:sp>
    </p:spTree>
    <p:extLst>
      <p:ext uri="{BB962C8B-B14F-4D97-AF65-F5344CB8AC3E}">
        <p14:creationId xmlns:p14="http://schemas.microsoft.com/office/powerpoint/2010/main" val="331957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BF823-C223-4B0E-896F-F74D0E82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3.4.1 </a:t>
            </a:r>
            <a:r>
              <a:rPr lang="zh-CN" altLang="en-US" dirty="0"/>
              <a:t>数据拟合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E6618-4DBF-4037-8284-DE408F914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357FD5-2946-425A-94C6-6A34F7FA76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数据拟合的特点：</a:t>
            </a:r>
            <a:endParaRPr lang="en-US" altLang="zh-CN" dirty="0"/>
          </a:p>
          <a:p>
            <a:pPr lvl="1"/>
            <a:r>
              <a:rPr lang="zh-CN" altLang="en-US" dirty="0"/>
              <a:t>数据都有误差</a:t>
            </a:r>
            <a:endParaRPr lang="en-US" altLang="zh-CN" dirty="0"/>
          </a:p>
          <a:p>
            <a:pPr lvl="1"/>
            <a:r>
              <a:rPr lang="zh-CN" altLang="en-US" dirty="0"/>
              <a:t>数据量很大</a:t>
            </a:r>
            <a:endParaRPr lang="en-US" altLang="zh-CN" dirty="0"/>
          </a:p>
          <a:p>
            <a:r>
              <a:rPr lang="zh-CN" altLang="en-US" dirty="0"/>
              <a:t>数据拟合的要求：</a:t>
            </a:r>
            <a:endParaRPr lang="en-US" altLang="zh-CN" dirty="0"/>
          </a:p>
          <a:p>
            <a:pPr lvl="1"/>
            <a:r>
              <a:rPr lang="zh-CN" altLang="en-US" dirty="0"/>
              <a:t>反应数据总体分布</a:t>
            </a:r>
            <a:endParaRPr lang="en-US" altLang="zh-CN" dirty="0"/>
          </a:p>
          <a:p>
            <a:pPr lvl="1"/>
            <a:r>
              <a:rPr lang="zh-CN" altLang="en-US" dirty="0"/>
              <a:t>反应逼近函数的特性</a:t>
            </a:r>
            <a:endParaRPr lang="en-US" altLang="zh-CN" dirty="0"/>
          </a:p>
          <a:p>
            <a:pPr lvl="1"/>
            <a:r>
              <a:rPr lang="zh-CN" altLang="en-US" dirty="0"/>
              <a:t>偏差最小</a:t>
            </a:r>
            <a:endParaRPr lang="en-US" altLang="zh-CN" dirty="0"/>
          </a:p>
          <a:p>
            <a:r>
              <a:rPr lang="zh-CN" altLang="en-US" dirty="0"/>
              <a:t>注意与插值算法的区别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026" name="Picture 2" descr="è¿è¥">
            <a:extLst>
              <a:ext uri="{FF2B5EF4-FFF2-40B4-BE49-F238E27FC236}">
                <a16:creationId xmlns:a16="http://schemas.microsoft.com/office/drawing/2014/main" id="{FD7E9E35-F925-439D-9586-9467BE62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11" y="1541706"/>
            <a:ext cx="52387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5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C4A8B-194D-4C5F-9738-EED935FB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3.4.2 </a:t>
            </a:r>
            <a:r>
              <a:rPr lang="zh-CN" altLang="en-US" dirty="0"/>
              <a:t>长度测量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BB6760-B5F3-4879-AB41-D2655C1A66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F07258-C8A6-4C5E-8188-6266AE90DC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多次测量可能得到不同结果：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一般取平均数为最终结果：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15692E1-3779-408B-8B69-DB7E91B450A7}"/>
              </a:ext>
            </a:extLst>
          </p:cNvPr>
          <p:cNvGrpSpPr/>
          <p:nvPr/>
        </p:nvGrpSpPr>
        <p:grpSpPr>
          <a:xfrm>
            <a:off x="2523993" y="1840359"/>
            <a:ext cx="7142424" cy="2076450"/>
            <a:chOff x="1938556" y="1840359"/>
            <a:chExt cx="7142424" cy="20764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AFEA7E-2370-4FD3-A07B-A511E824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7805" y="1840359"/>
              <a:ext cx="2543175" cy="20764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C061139-FAE5-4449-92BE-EC68EF16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556" y="1840359"/>
              <a:ext cx="3011343" cy="207645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D0E057E5-A26E-4152-B778-B9C58A5CC0D2}"/>
                </a:ext>
              </a:extLst>
            </p:cNvPr>
            <p:cNvSpPr/>
            <p:nvPr/>
          </p:nvSpPr>
          <p:spPr>
            <a:xfrm>
              <a:off x="5353235" y="2636668"/>
              <a:ext cx="742765" cy="47939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7F6E9AB-CAE2-4864-A72C-625EF4EF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05" y="4937121"/>
            <a:ext cx="3581400" cy="6000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1CE88A-741A-4AF9-B9DF-BAB97BC4121B}"/>
              </a:ext>
            </a:extLst>
          </p:cNvPr>
          <p:cNvSpPr txBox="1"/>
          <p:nvPr/>
        </p:nvSpPr>
        <p:spPr>
          <a:xfrm>
            <a:off x="2668626" y="5863907"/>
            <a:ext cx="68531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为什么是算数平均数？而不是其他计算方式？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4EE656-BB3B-4A05-BF6C-F761001989E5}"/>
              </a:ext>
            </a:extLst>
          </p:cNvPr>
          <p:cNvSpPr/>
          <p:nvPr/>
        </p:nvSpPr>
        <p:spPr>
          <a:xfrm rot="20298256">
            <a:off x="8121374" y="4505488"/>
            <a:ext cx="397369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正负误差相互抵消？</a:t>
            </a:r>
          </a:p>
        </p:txBody>
      </p:sp>
      <p:sp>
        <p:nvSpPr>
          <p:cNvPr id="12" name="乘号 11">
            <a:extLst>
              <a:ext uri="{FF2B5EF4-FFF2-40B4-BE49-F238E27FC236}">
                <a16:creationId xmlns:a16="http://schemas.microsoft.com/office/drawing/2014/main" id="{B64BB12F-0DAD-4199-BBDD-899255DDF545}"/>
              </a:ext>
            </a:extLst>
          </p:cNvPr>
          <p:cNvSpPr/>
          <p:nvPr/>
        </p:nvSpPr>
        <p:spPr>
          <a:xfrm rot="20292513">
            <a:off x="9339308" y="4352273"/>
            <a:ext cx="1464815" cy="116969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8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5F32B-8EB5-48B9-B67A-AABAFDFB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3.4.2 </a:t>
            </a:r>
            <a:r>
              <a:rPr lang="zh-CN" altLang="en-US" dirty="0"/>
              <a:t>长度测量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477EA7-B1D6-4E52-A1EE-68AE54BFD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234A2E-B94A-46F5-8DB4-2DF4E75D78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与真值误差平方和为度量：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最小化误差：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DBB7CF-4511-4CF4-9CBB-428DA00B2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00875" y="1554143"/>
            <a:ext cx="4697095" cy="2735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4C4B7D-FFFA-4478-B9FB-EE10DD57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72" y="1915895"/>
            <a:ext cx="2160320" cy="6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E16150-35D8-4023-9D85-11B85EBC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788" y="3586291"/>
            <a:ext cx="5722488" cy="1152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10E4DD-82E6-4618-BCA0-5678D2DB730D}"/>
              </a:ext>
            </a:extLst>
          </p:cNvPr>
          <p:cNvSpPr/>
          <p:nvPr/>
        </p:nvSpPr>
        <p:spPr>
          <a:xfrm>
            <a:off x="2216426" y="4359301"/>
            <a:ext cx="4926850" cy="359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15E37A-CA17-4C5D-AAD3-8802A81F5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27" y="5843658"/>
            <a:ext cx="5847247" cy="576000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0B46F1B8-1F09-4706-858B-5113461643D4}"/>
              </a:ext>
            </a:extLst>
          </p:cNvPr>
          <p:cNvSpPr/>
          <p:nvPr/>
        </p:nvSpPr>
        <p:spPr>
          <a:xfrm>
            <a:off x="4360931" y="4909253"/>
            <a:ext cx="637838" cy="7361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5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2289E-9D6E-443A-83AC-A305FAA5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3.4.3 </a:t>
            </a:r>
            <a:r>
              <a:rPr lang="zh-CN" altLang="en-US" dirty="0"/>
              <a:t>最小二乘法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4E3FF4-38B5-4F28-B4DC-888DC0E90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FDD36C-8D77-4D5C-B4B2-CD63BF6E3D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098550"/>
            <a:ext cx="10850564" cy="5258288"/>
          </a:xfrm>
        </p:spPr>
        <p:txBody>
          <a:bodyPr/>
          <a:lstStyle/>
          <a:p>
            <a:r>
              <a:rPr lang="zh-CN" altLang="en-US" dirty="0"/>
              <a:t>预期数据符合某关系式：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最小化误差平方和：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68E4E-F914-4F4C-A8B1-A9A8BA89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953" y="1718467"/>
            <a:ext cx="4873974" cy="57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E58D35-1559-4CFB-8371-3FC20615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551" y="3064013"/>
            <a:ext cx="5766778" cy="576000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D1BC69B4-6B5F-4E3B-971A-39E771C15F91}"/>
              </a:ext>
            </a:extLst>
          </p:cNvPr>
          <p:cNvSpPr/>
          <p:nvPr/>
        </p:nvSpPr>
        <p:spPr>
          <a:xfrm>
            <a:off x="2778012" y="4140862"/>
            <a:ext cx="637838" cy="7361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4FD7F7-84BE-4B58-8937-12A051959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89" y="5258073"/>
            <a:ext cx="653084" cy="57600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C276D373-F9EB-499B-81FF-E176FFF33C19}"/>
              </a:ext>
            </a:extLst>
          </p:cNvPr>
          <p:cNvSpPr/>
          <p:nvPr/>
        </p:nvSpPr>
        <p:spPr>
          <a:xfrm>
            <a:off x="3871332" y="5306376"/>
            <a:ext cx="742765" cy="4793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3E275F-59E2-4106-90DA-93EF84871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956" y="5258073"/>
            <a:ext cx="5514353" cy="576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DDD3CC-D62A-4963-83F2-0A1046A57CFE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88" y="1375035"/>
            <a:ext cx="3508631" cy="3456000"/>
            <a:chOff x="8143449" y="1229196"/>
            <a:chExt cx="3677501" cy="3622338"/>
          </a:xfrm>
        </p:grpSpPr>
        <p:pic>
          <p:nvPicPr>
            <p:cNvPr id="2050" name="Picture 2" descr="https://ss0.bdstatic.com/94oJfD_bAAcT8t7mm9GUKT-xh_/timg?image&amp;quality=100&amp;size=b4000_4000&amp;sec=1569307816&amp;di=b8082f0c1c2da1da61c045b5a36c951e&amp;src=http://mpic.tiankong.com/bf2/bad/bf2badd7b16e4b12e9a5c6c170386edc/640.jpg">
              <a:extLst>
                <a:ext uri="{FF2B5EF4-FFF2-40B4-BE49-F238E27FC236}">
                  <a16:creationId xmlns:a16="http://schemas.microsoft.com/office/drawing/2014/main" id="{B213B7BE-E7CF-448A-BB99-E509D37A8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43449" y="1229196"/>
              <a:ext cx="3677501" cy="362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94969AF-FE16-4F70-8415-13FFBCA38AD8}"/>
                </a:ext>
              </a:extLst>
            </p:cNvPr>
            <p:cNvSpPr txBox="1"/>
            <p:nvPr/>
          </p:nvSpPr>
          <p:spPr>
            <a:xfrm>
              <a:off x="8188759" y="1545292"/>
              <a:ext cx="269955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FF0000"/>
                  </a:solidFill>
                </a:rPr>
                <a:t>为什么是误差平方和？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2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55FC9-729E-4640-99D8-66B815B9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3.4.4 </a:t>
            </a:r>
            <a:r>
              <a:rPr lang="zh-CN" altLang="en-US" dirty="0"/>
              <a:t>背景知识</a:t>
            </a:r>
            <a:r>
              <a:rPr lang="en-US" altLang="zh-CN" dirty="0"/>
              <a:t>-</a:t>
            </a:r>
            <a:r>
              <a:rPr lang="zh-CN" altLang="en-US" dirty="0"/>
              <a:t>误差分布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75B80E-1621-4D4B-987F-208C9851EC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903455-A770-492C-B442-D43C307270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误差类型：</a:t>
            </a:r>
            <a:endParaRPr lang="en-US" altLang="zh-CN" dirty="0"/>
          </a:p>
          <a:p>
            <a:pPr lvl="1"/>
            <a:r>
              <a:rPr lang="zh-CN" altLang="en-US" dirty="0"/>
              <a:t>系统误差</a:t>
            </a:r>
            <a:endParaRPr lang="en-US" altLang="zh-CN" dirty="0"/>
          </a:p>
          <a:p>
            <a:pPr lvl="1"/>
            <a:r>
              <a:rPr lang="zh-CN" altLang="en-US" dirty="0"/>
              <a:t>随机误差</a:t>
            </a:r>
            <a:endParaRPr lang="en-US" altLang="zh-CN" dirty="0"/>
          </a:p>
          <a:p>
            <a:r>
              <a:rPr lang="zh-CN" altLang="en-US" dirty="0"/>
              <a:t>系统误差：</a:t>
            </a:r>
            <a:endParaRPr lang="en-US" altLang="zh-CN" dirty="0"/>
          </a:p>
          <a:p>
            <a:pPr lvl="1"/>
            <a:r>
              <a:rPr lang="zh-CN" altLang="en-US" dirty="0"/>
              <a:t>可消除</a:t>
            </a:r>
            <a:endParaRPr lang="en-US" altLang="zh-CN" dirty="0"/>
          </a:p>
          <a:p>
            <a:pPr lvl="1"/>
            <a:r>
              <a:rPr lang="zh-CN" altLang="en-US" dirty="0"/>
              <a:t>有规律</a:t>
            </a:r>
            <a:endParaRPr lang="en-US" altLang="zh-CN" dirty="0"/>
          </a:p>
          <a:p>
            <a:r>
              <a:rPr lang="zh-CN" altLang="en-US" dirty="0"/>
              <a:t>随机误差：</a:t>
            </a:r>
            <a:endParaRPr lang="en-US" altLang="zh-CN" dirty="0"/>
          </a:p>
          <a:p>
            <a:pPr lvl="1"/>
            <a:r>
              <a:rPr lang="zh-CN" altLang="en-US" dirty="0"/>
              <a:t>不可消除</a:t>
            </a:r>
            <a:endParaRPr lang="en-US" altLang="zh-CN" dirty="0"/>
          </a:p>
          <a:p>
            <a:pPr lvl="1"/>
            <a:r>
              <a:rPr lang="zh-CN" altLang="en-US" dirty="0"/>
              <a:t>单次测量无规律、不可预测</a:t>
            </a:r>
            <a:endParaRPr lang="en-US" altLang="zh-CN" dirty="0"/>
          </a:p>
          <a:p>
            <a:pPr lvl="1"/>
            <a:r>
              <a:rPr lang="zh-CN" altLang="en-US" dirty="0"/>
              <a:t>多次测量总体服从统计规律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BC6B9A-BA15-4B4B-9C38-14D4570B2787}"/>
              </a:ext>
            </a:extLst>
          </p:cNvPr>
          <p:cNvSpPr txBox="1"/>
          <p:nvPr/>
        </p:nvSpPr>
        <p:spPr>
          <a:xfrm>
            <a:off x="3835612" y="5825439"/>
            <a:ext cx="45191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整体样本符合正态分布！！！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0F8575-B6F6-4F4A-BF19-4E50F2D9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5" y="1351289"/>
            <a:ext cx="5099398" cy="33531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AA1638-C52C-4B59-B420-31F775574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90" y="1351289"/>
            <a:ext cx="3858413" cy="37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4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D1571-062E-4458-BCEA-46A0B556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3.4.4 </a:t>
            </a:r>
            <a:r>
              <a:rPr lang="zh-CN" altLang="en-US" dirty="0"/>
              <a:t>背景知识</a:t>
            </a:r>
            <a:r>
              <a:rPr lang="en-US" altLang="zh-CN" dirty="0"/>
              <a:t>-</a:t>
            </a:r>
            <a:r>
              <a:rPr lang="zh-CN" altLang="en-US" dirty="0"/>
              <a:t>误差分布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27DC58-1F93-4B2E-8625-86B008B171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2BC0BC-483C-4A0E-A578-ACD7A21BB7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正态分布</a:t>
            </a:r>
            <a:r>
              <a:rPr lang="en-US" altLang="zh-CN" dirty="0"/>
              <a:t>/</a:t>
            </a:r>
            <a:r>
              <a:rPr lang="zh-CN" altLang="en-US" dirty="0"/>
              <a:t>高斯分布：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二项分布的极限分布：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04D7EF9-47E1-48F4-ABEF-2856E648136D}"/>
              </a:ext>
            </a:extLst>
          </p:cNvPr>
          <p:cNvGrpSpPr/>
          <p:nvPr/>
        </p:nvGrpSpPr>
        <p:grpSpPr>
          <a:xfrm>
            <a:off x="5128247" y="1215638"/>
            <a:ext cx="6192000" cy="5140712"/>
            <a:chOff x="5680877" y="1215638"/>
            <a:chExt cx="6192000" cy="5140712"/>
          </a:xfrm>
        </p:grpSpPr>
        <p:pic>
          <p:nvPicPr>
            <p:cNvPr id="3074" name="Picture 2" descr="https://songshuhui.net/wp-content/uploads/2013/01/ztfb_1.png">
              <a:extLst>
                <a:ext uri="{FF2B5EF4-FFF2-40B4-BE49-F238E27FC236}">
                  <a16:creationId xmlns:a16="http://schemas.microsoft.com/office/drawing/2014/main" id="{10238E77-9802-4AFD-8B5A-7FC4F1191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877" y="3260350"/>
              <a:ext cx="6192000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s://songshuhui.net/wp-content/uploads/2013/01/ztfb_3.jpg">
              <a:extLst>
                <a:ext uri="{FF2B5EF4-FFF2-40B4-BE49-F238E27FC236}">
                  <a16:creationId xmlns:a16="http://schemas.microsoft.com/office/drawing/2014/main" id="{CFA6D93E-BE05-4038-BF1B-85C499BEB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877" y="1215638"/>
              <a:ext cx="5672923" cy="2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6A46977B-4F53-4710-9116-378FBD89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12" y="1771926"/>
            <a:ext cx="2279436" cy="57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A05841-CDD2-4A18-9BCE-56AD5C30A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82" y="4336029"/>
            <a:ext cx="1776814" cy="576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40C5F5-B5D7-4429-88ED-E988DFB5B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12" y="3260350"/>
            <a:ext cx="2276129" cy="57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BEADB7-8BDD-432B-907E-905379987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3276" y="5436167"/>
            <a:ext cx="2228850" cy="600075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04240412-56A0-4E00-ACC6-469EF8989263}"/>
              </a:ext>
            </a:extLst>
          </p:cNvPr>
          <p:cNvSpPr/>
          <p:nvPr/>
        </p:nvSpPr>
        <p:spPr>
          <a:xfrm>
            <a:off x="2618782" y="4072175"/>
            <a:ext cx="637838" cy="11458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A47AC-CC22-4EA9-93F6-AEAA12F2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3.4.4 </a:t>
            </a:r>
            <a:r>
              <a:rPr lang="zh-CN" altLang="en-US" dirty="0"/>
              <a:t>背景知识</a:t>
            </a:r>
            <a:r>
              <a:rPr lang="en-US" altLang="zh-CN" dirty="0"/>
              <a:t>-</a:t>
            </a:r>
            <a:r>
              <a:rPr lang="zh-CN" altLang="en-US" dirty="0"/>
              <a:t>极大似然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61BE8E-0696-4106-9EB1-9D76ACE67D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9C15C9-297B-43BE-A7B1-7EB76AA110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极大似然估计：</a:t>
            </a:r>
            <a:endParaRPr lang="en-US" altLang="zh-CN" dirty="0"/>
          </a:p>
          <a:p>
            <a:pPr lvl="1"/>
            <a:r>
              <a:rPr lang="zh-CN" altLang="en-US" dirty="0"/>
              <a:t>模型已定，参数未知</a:t>
            </a:r>
            <a:endParaRPr lang="en-US" altLang="zh-CN" dirty="0"/>
          </a:p>
          <a:p>
            <a:pPr lvl="1"/>
            <a:r>
              <a:rPr lang="zh-CN" altLang="en-US" dirty="0"/>
              <a:t>最大概率的参数是最可能的</a:t>
            </a:r>
            <a:endParaRPr lang="en-US" altLang="zh-CN" dirty="0"/>
          </a:p>
          <a:p>
            <a:r>
              <a:rPr lang="zh-CN" altLang="en-US" dirty="0"/>
              <a:t>似然函数：</a:t>
            </a:r>
            <a:endParaRPr lang="en-US" altLang="zh-CN" dirty="0"/>
          </a:p>
          <a:p>
            <a:pPr lvl="1"/>
            <a:r>
              <a:rPr lang="zh-CN" altLang="en-US" dirty="0"/>
              <a:t>所有可能情况概率的乘积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使得似然函数最大的参数为参数估计值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63D400-8B05-493B-BC87-559B5AB3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46" y="3465751"/>
            <a:ext cx="4868830" cy="576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ACB43F-9107-44EA-AD3B-4D44EA759C6A}"/>
              </a:ext>
            </a:extLst>
          </p:cNvPr>
          <p:cNvGrpSpPr/>
          <p:nvPr/>
        </p:nvGrpSpPr>
        <p:grpSpPr>
          <a:xfrm>
            <a:off x="7740898" y="1534041"/>
            <a:ext cx="3439681" cy="3578570"/>
            <a:chOff x="7820797" y="1321904"/>
            <a:chExt cx="3439681" cy="357857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FBCDE7C-5555-431B-8094-EFA6C720FE86}"/>
                </a:ext>
              </a:extLst>
            </p:cNvPr>
            <p:cNvGrpSpPr/>
            <p:nvPr/>
          </p:nvGrpSpPr>
          <p:grpSpPr>
            <a:xfrm>
              <a:off x="7858048" y="1488053"/>
              <a:ext cx="3365178" cy="3276575"/>
              <a:chOff x="7422026" y="1881252"/>
              <a:chExt cx="3365178" cy="3276575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4761926-DD2C-44A4-8A1B-A30EFCE0FF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810" r="10630"/>
              <a:stretch/>
            </p:blipFill>
            <p:spPr>
              <a:xfrm>
                <a:off x="7561340" y="1881252"/>
                <a:ext cx="3090031" cy="1280002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6" name="箭头: 下 5">
                <a:extLst>
                  <a:ext uri="{FF2B5EF4-FFF2-40B4-BE49-F238E27FC236}">
                    <a16:creationId xmlns:a16="http://schemas.microsoft.com/office/drawing/2014/main" id="{C6F59124-8854-4386-8666-9FA22A5A86E2}"/>
                  </a:ext>
                </a:extLst>
              </p:cNvPr>
              <p:cNvSpPr/>
              <p:nvPr/>
            </p:nvSpPr>
            <p:spPr>
              <a:xfrm>
                <a:off x="8822948" y="3348242"/>
                <a:ext cx="637838" cy="693679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FA3F31E-B695-4E1E-A1EC-CFAC5C0EB076}"/>
                  </a:ext>
                </a:extLst>
              </p:cNvPr>
              <p:cNvSpPr txBox="1"/>
              <p:nvPr/>
            </p:nvSpPr>
            <p:spPr>
              <a:xfrm>
                <a:off x="7422026" y="4265275"/>
                <a:ext cx="3365178" cy="89255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600" dirty="0">
                    <a:solidFill>
                      <a:srgbClr val="FF0000"/>
                    </a:solidFill>
                  </a:rPr>
                  <a:t>抽到黑球，更可能是抽的哪个袋子？</a:t>
                </a: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F683F9-3D70-43E6-B2C6-1FC53F136655}"/>
                </a:ext>
              </a:extLst>
            </p:cNvPr>
            <p:cNvSpPr/>
            <p:nvPr/>
          </p:nvSpPr>
          <p:spPr>
            <a:xfrm>
              <a:off x="7820797" y="1321904"/>
              <a:ext cx="3439681" cy="357857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D626B165-620E-4508-B245-F55333366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504" y="4824611"/>
            <a:ext cx="1933714" cy="576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93CFEFD-B723-45B2-9E9C-266BFFE5E3FA}"/>
              </a:ext>
            </a:extLst>
          </p:cNvPr>
          <p:cNvSpPr/>
          <p:nvPr/>
        </p:nvSpPr>
        <p:spPr>
          <a:xfrm>
            <a:off x="1895060" y="5743159"/>
            <a:ext cx="8610044" cy="707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7030A0"/>
                </a:solidFill>
                <a:latin typeface="-apple-system"/>
              </a:rPr>
              <a:t>一个罐子里有黑白两种颜色的球，数目和比例未知。假设进行一百次有放回地随机采样，每次取一个球，有七十次是白球。求罐中白球和黑球的比例？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n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</TotalTime>
  <Words>580</Words>
  <Application>Microsoft Office PowerPoint</Application>
  <PresentationFormat>宽屏</PresentationFormat>
  <Paragraphs>165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-apple-system</vt:lpstr>
      <vt:lpstr>等线</vt:lpstr>
      <vt:lpstr>方正舒体</vt:lpstr>
      <vt:lpstr>微软雅黑</vt:lpstr>
      <vt:lpstr>Arial</vt:lpstr>
      <vt:lpstr>Office 主题​​</vt:lpstr>
      <vt:lpstr>化工应用数学</vt:lpstr>
      <vt:lpstr>第三章 数据处理</vt:lpstr>
      <vt:lpstr>3.4.1 数据拟合</vt:lpstr>
      <vt:lpstr>3.4.2 长度测量</vt:lpstr>
      <vt:lpstr>3.4.2 长度测量</vt:lpstr>
      <vt:lpstr>3.4.3 最小二乘法</vt:lpstr>
      <vt:lpstr>3.4.4 背景知识-误差分布</vt:lpstr>
      <vt:lpstr>3.4.4 背景知识-误差分布</vt:lpstr>
      <vt:lpstr>3.4.4 背景知识-极大似然</vt:lpstr>
      <vt:lpstr>3.4.5 为什么是二乘</vt:lpstr>
      <vt:lpstr>3.4.5 最小二乘法</vt:lpstr>
      <vt:lpstr>3.4.6 线性回归</vt:lpstr>
      <vt:lpstr>3.4.7 曲线拟合</vt:lpstr>
      <vt:lpstr>3.4.8 使用python进行最小二乘</vt:lpstr>
      <vt:lpstr>3.4.9 一些其他拟合方案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Feifei</dc:creator>
  <cp:lastModifiedBy>Song Feifei</cp:lastModifiedBy>
  <cp:revision>628</cp:revision>
  <dcterms:created xsi:type="dcterms:W3CDTF">2019-07-31T09:59:25Z</dcterms:created>
  <dcterms:modified xsi:type="dcterms:W3CDTF">2019-09-25T08:24:00Z</dcterms:modified>
</cp:coreProperties>
</file>